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media/image1.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78" name="Shape 178"/>
          <p:cNvSpPr/>
          <p:nvPr>
            <p:ph type="sldImg"/>
          </p:nvPr>
        </p:nvSpPr>
        <p:spPr>
          <a:xfrm>
            <a:off x="1143000" y="685800"/>
            <a:ext cx="4572000" cy="3429000"/>
          </a:xfrm>
          <a:prstGeom prst="rect">
            <a:avLst/>
          </a:prstGeom>
        </p:spPr>
        <p:txBody>
          <a:bodyPr/>
          <a:lstStyle/>
          <a:p>
            <a:pPr/>
          </a:p>
        </p:txBody>
      </p:sp>
      <p:sp>
        <p:nvSpPr>
          <p:cNvPr id="179" name="Shape 17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oumo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p:spTree>
      <p:nvGrpSpPr>
        <p:cNvPr id="1" name=""/>
        <p:cNvGrpSpPr/>
        <p:nvPr/>
      </p:nvGrpSpPr>
      <p:grpSpPr>
        <a:xfrm>
          <a:off x="0" y="0"/>
          <a:ext cx="0" cy="0"/>
          <a:chOff x="0" y="0"/>
          <a:chExt cx="0" cy="0"/>
        </a:xfrm>
      </p:grpSpPr>
      <p:sp>
        <p:nvSpPr>
          <p:cNvPr id="169" name="Body Level One…"/>
          <p:cNvSpPr txBox="1"/>
          <p:nvPr>
            <p:ph type="body" sz="quarter" idx="1" hasCustomPrompt="1"/>
          </p:nvPr>
        </p:nvSpPr>
        <p:spPr>
          <a:xfrm>
            <a:off x="1201340" y="11859862"/>
            <a:ext cx="21971004" cy="636980"/>
          </a:xfrm>
          <a:prstGeom prst="rect">
            <a:avLst/>
          </a:prstGeom>
        </p:spPr>
        <p:txBody>
          <a:bodyPr lIns="45718" tIns="45718" rIns="45718" bIns="45718"/>
          <a:lstStyle>
            <a:lvl1pPr marL="0" indent="0" defTabSz="825500">
              <a:lnSpc>
                <a:spcPct val="100000"/>
              </a:lnSpc>
              <a:spcBef>
                <a:spcPts val="0"/>
              </a:spcBef>
              <a:buSzTx/>
              <a:buNone/>
              <a:defRPr b="1" sz="3600"/>
            </a:lvl1pPr>
            <a:lvl2pPr marL="1111250" indent="-476250" defTabSz="825500">
              <a:lnSpc>
                <a:spcPct val="100000"/>
              </a:lnSpc>
              <a:spcBef>
                <a:spcPts val="0"/>
              </a:spcBef>
              <a:buSzPct val="125000"/>
              <a:defRPr b="1" sz="3600"/>
            </a:lvl2pPr>
            <a:lvl3pPr marL="1746250" indent="-476250" defTabSz="825500">
              <a:lnSpc>
                <a:spcPct val="100000"/>
              </a:lnSpc>
              <a:spcBef>
                <a:spcPts val="0"/>
              </a:spcBef>
              <a:buSzPct val="125000"/>
              <a:defRPr b="1" sz="3600"/>
            </a:lvl3pPr>
            <a:lvl4pPr marL="2381250" indent="-476250" defTabSz="825500">
              <a:lnSpc>
                <a:spcPct val="100000"/>
              </a:lnSpc>
              <a:spcBef>
                <a:spcPts val="0"/>
              </a:spcBef>
              <a:buSzPct val="125000"/>
              <a:defRPr b="1" sz="3600"/>
            </a:lvl4pPr>
            <a:lvl5pPr marL="3016250" indent="-476250" defTabSz="825500">
              <a:lnSpc>
                <a:spcPct val="100000"/>
              </a:lnSpc>
              <a:spcBef>
                <a:spcPts val="0"/>
              </a:spcBef>
              <a:buSzPct val="125000"/>
              <a:defRPr b="1" sz="3600"/>
            </a:lvl5pPr>
          </a:lstStyle>
          <a:p>
            <a:pPr/>
            <a:r>
              <a:t>Author and Date</a:t>
            </a:r>
          </a:p>
          <a:p>
            <a:pPr lvl="1"/>
            <a:r>
              <a:t/>
            </a:r>
          </a:p>
          <a:p>
            <a:pPr lvl="2"/>
            <a:r>
              <a:t/>
            </a:r>
          </a:p>
          <a:p>
            <a:pPr lvl="3"/>
            <a:r>
              <a:t/>
            </a:r>
          </a:p>
          <a:p>
            <a:pPr lvl="4"/>
            <a:r>
              <a:t/>
            </a:r>
          </a:p>
        </p:txBody>
      </p:sp>
      <p:sp>
        <p:nvSpPr>
          <p:cNvPr id="170" name="Presentation Title"/>
          <p:cNvSpPr txBox="1"/>
          <p:nvPr>
            <p:ph type="title" hasCustomPrompt="1"/>
          </p:nvPr>
        </p:nvSpPr>
        <p:spPr>
          <a:xfrm>
            <a:off x="1206496" y="2574991"/>
            <a:ext cx="21971005" cy="4648202"/>
          </a:xfrm>
          <a:prstGeom prst="rect">
            <a:avLst/>
          </a:prstGeom>
        </p:spPr>
        <p:txBody>
          <a:bodyPr anchor="b"/>
          <a:lstStyle>
            <a:lvl1pPr defTabSz="2438337">
              <a:defRPr spc="-232" sz="11600"/>
            </a:lvl1pPr>
          </a:lstStyle>
          <a:p>
            <a:pPr/>
            <a:r>
              <a:t>Presentation Title</a:t>
            </a:r>
          </a:p>
        </p:txBody>
      </p:sp>
      <p:sp>
        <p:nvSpPr>
          <p:cNvPr id="171" name="Body Level One…"/>
          <p:cNvSpPr txBox="1"/>
          <p:nvPr>
            <p:ph type="body" sz="quarter" idx="21" hasCustomPrompt="1"/>
          </p:nvPr>
        </p:nvSpPr>
        <p:spPr>
          <a:xfrm>
            <a:off x="1201342" y="7223190"/>
            <a:ext cx="21971002" cy="1905002"/>
          </a:xfrm>
          <a:prstGeom prst="rect">
            <a:avLst/>
          </a:prstGeom>
        </p:spPr>
        <p:txBody>
          <a:bodyPr/>
          <a:lstStyle>
            <a:lvl1pPr marL="0" indent="0" defTabSz="825500">
              <a:lnSpc>
                <a:spcPct val="100000"/>
              </a:lnSpc>
              <a:spcBef>
                <a:spcPts val="0"/>
              </a:spcBef>
              <a:buSzTx/>
              <a:buNone/>
              <a:defRPr b="1" sz="5500"/>
            </a:lvl1pPr>
          </a:lstStyle>
          <a:p>
            <a:pPr/>
            <a:r>
              <a:t>Presentation Subtitle</a:t>
            </a:r>
          </a:p>
        </p:txBody>
      </p:sp>
      <p:sp>
        <p:nvSpPr>
          <p:cNvPr id="172" name="Slide Number"/>
          <p:cNvSpPr txBox="1"/>
          <p:nvPr>
            <p:ph type="sldNum" sz="quarter" idx="2"/>
          </p:nvPr>
        </p:nvSpPr>
        <p:spPr>
          <a:xfrm>
            <a:off x="12001499" y="13080999"/>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oumo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 Id="rId1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png"/><Relationship Id="rId3" Type="http://schemas.openxmlformats.org/officeDocument/2006/relationships/image" Target="../media/image6.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png"/><Relationship Id="rId3" Type="http://schemas.openxmlformats.org/officeDocument/2006/relationships/image" Target="../media/image7.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png"/><Relationship Id="rId3" Type="http://schemas.openxmlformats.org/officeDocument/2006/relationships/image" Target="../media/image8.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png"/><Relationship Id="rId3" Type="http://schemas.openxmlformats.org/officeDocument/2006/relationships/image" Target="../media/image1.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3.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png"/><Relationship Id="rId3" Type="http://schemas.openxmlformats.org/officeDocument/2006/relationships/image" Target="../media/image5.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81" name="Portraits in the style of David Hockney"/>
          <p:cNvSpPr txBox="1"/>
          <p:nvPr>
            <p:ph type="title"/>
          </p:nvPr>
        </p:nvSpPr>
        <p:spPr>
          <a:xfrm>
            <a:off x="2977305" y="4318568"/>
            <a:ext cx="18429390" cy="2404622"/>
          </a:xfrm>
          <a:prstGeom prst="rect">
            <a:avLst/>
          </a:prstGeom>
        </p:spPr>
        <p:txBody>
          <a:bodyPr/>
          <a:lstStyle>
            <a:lvl1pPr algn="ctr">
              <a:defRPr b="0" spc="-200" sz="7500">
                <a:solidFill>
                  <a:srgbClr val="884693"/>
                </a:solidFill>
                <a:latin typeface="Oxygen Bold"/>
                <a:ea typeface="Oxygen Bold"/>
                <a:cs typeface="Oxygen Bold"/>
                <a:sym typeface="Oxygen Bold"/>
              </a:defRPr>
            </a:lvl1pPr>
          </a:lstStyle>
          <a:p>
            <a:pPr/>
            <a:r>
              <a:t>Understanding the Equality Act (2010)</a:t>
            </a:r>
          </a:p>
        </p:txBody>
      </p:sp>
      <p:sp>
        <p:nvSpPr>
          <p:cNvPr id="182" name="A Fine Art unit project for Third Level Art &amp; Design"/>
          <p:cNvSpPr txBox="1"/>
          <p:nvPr>
            <p:ph type="body" sz="quarter" idx="1"/>
          </p:nvPr>
        </p:nvSpPr>
        <p:spPr>
          <a:xfrm>
            <a:off x="5190032" y="6806310"/>
            <a:ext cx="14003936" cy="2591121"/>
          </a:xfrm>
          <a:prstGeom prst="rect">
            <a:avLst/>
          </a:prstGeom>
        </p:spPr>
        <p:txBody>
          <a:bodyPr lIns="50800" tIns="50800" rIns="50800" bIns="50800"/>
          <a:lstStyle>
            <a:lvl1pPr algn="ctr">
              <a:lnSpc>
                <a:spcPct val="150000"/>
              </a:lnSpc>
              <a:defRPr b="0" sz="4000">
                <a:latin typeface="Oxygen Regular"/>
                <a:ea typeface="Oxygen Regular"/>
                <a:cs typeface="Oxygen Regular"/>
                <a:sym typeface="Oxygen Regular"/>
              </a:defRPr>
            </a:lvl1pPr>
          </a:lstStyle>
          <a:p>
            <a:pPr/>
            <a:r>
              <a:t>Business Management Education</a:t>
            </a:r>
          </a:p>
        </p:txBody>
      </p:sp>
      <p:pic>
        <p:nvPicPr>
          <p:cNvPr id="183" name="TIE-Logo-small.png" descr="TIE-Logo-small.png"/>
          <p:cNvPicPr>
            <a:picLocks noChangeAspect="1"/>
          </p:cNvPicPr>
          <p:nvPr/>
        </p:nvPicPr>
        <p:blipFill>
          <a:blip r:embed="rId3">
            <a:extLst/>
          </a:blip>
          <a:stretch>
            <a:fillRect/>
          </a:stretch>
        </p:blipFill>
        <p:spPr>
          <a:xfrm>
            <a:off x="11306254" y="11572547"/>
            <a:ext cx="1771492" cy="1242822"/>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25" name="Education"/>
          <p:cNvSpPr txBox="1"/>
          <p:nvPr/>
        </p:nvSpPr>
        <p:spPr>
          <a:xfrm>
            <a:off x="1275743" y="267553"/>
            <a:ext cx="11865642" cy="98249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lvl1pPr defTabSz="825500">
              <a:lnSpc>
                <a:spcPct val="100000"/>
              </a:lnSpc>
              <a:spcBef>
                <a:spcPts val="0"/>
              </a:spcBef>
              <a:defRPr sz="4500">
                <a:latin typeface="Oxygen Bold"/>
                <a:ea typeface="Oxygen Bold"/>
                <a:cs typeface="Oxygen Bold"/>
                <a:sym typeface="Oxygen Bold"/>
              </a:defRPr>
            </a:lvl1pPr>
          </a:lstStyle>
          <a:p>
            <a:pPr/>
            <a:r>
              <a:t>Equality Act (2010)</a:t>
            </a:r>
          </a:p>
        </p:txBody>
      </p:sp>
      <p:sp>
        <p:nvSpPr>
          <p:cNvPr id="226" name="The life and major works of David Hockney"/>
          <p:cNvSpPr txBox="1"/>
          <p:nvPr/>
        </p:nvSpPr>
        <p:spPr>
          <a:xfrm>
            <a:off x="2368820" y="3059733"/>
            <a:ext cx="18967406" cy="56239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lvl="1" indent="0" defTabSz="825500">
              <a:lnSpc>
                <a:spcPct val="120000"/>
              </a:lnSpc>
              <a:spcBef>
                <a:spcPts val="0"/>
              </a:spcBef>
              <a:defRPr sz="4000">
                <a:latin typeface="Oxygen Regular"/>
                <a:ea typeface="Oxygen Regular"/>
                <a:cs typeface="Oxygen Regular"/>
                <a:sym typeface="Oxygen Regular"/>
              </a:defRPr>
            </a:pPr>
            <a:r>
              <a:t>A restaurant introduces a rule that bans all employees from wearing any type of jewellery while at work. A Sikh employee, who wears a Kara bracelet as an integral part of her religion, complains about the rule.</a:t>
            </a:r>
          </a:p>
          <a:p>
            <a:pPr lvl="1" indent="0" defTabSz="825500">
              <a:lnSpc>
                <a:spcPct val="120000"/>
              </a:lnSpc>
              <a:spcBef>
                <a:spcPts val="0"/>
              </a:spcBef>
              <a:defRPr sz="4000">
                <a:latin typeface="Oxygen Regular"/>
                <a:ea typeface="Oxygen Regular"/>
                <a:cs typeface="Oxygen Regular"/>
                <a:sym typeface="Oxygen Regular"/>
              </a:defRPr>
            </a:pPr>
          </a:p>
          <a:p>
            <a:pPr lvl="1" indent="0" algn="ctr" defTabSz="825500">
              <a:lnSpc>
                <a:spcPct val="120000"/>
              </a:lnSpc>
              <a:spcBef>
                <a:spcPts val="0"/>
              </a:spcBef>
              <a:defRPr b="1" sz="4000">
                <a:latin typeface="Helvetica"/>
                <a:ea typeface="Helvetica"/>
                <a:cs typeface="Helvetica"/>
                <a:sym typeface="Helvetica"/>
              </a:defRPr>
            </a:pPr>
            <a:br/>
            <a:r>
              <a:t>Could this be direct ‘religion or belief’ discrimination?</a:t>
            </a:r>
          </a:p>
        </p:txBody>
      </p:sp>
      <p:sp>
        <p:nvSpPr>
          <p:cNvPr id="227" name="Yes"/>
          <p:cNvSpPr/>
          <p:nvPr/>
        </p:nvSpPr>
        <p:spPr>
          <a:xfrm>
            <a:off x="8059463" y="9474200"/>
            <a:ext cx="1790701" cy="797025"/>
          </a:xfrm>
          <a:prstGeom prst="roundRect">
            <a:avLst>
              <a:gd name="adj" fmla="val 23901"/>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lnSpc>
                <a:spcPct val="100000"/>
              </a:lnSpc>
              <a:spcBef>
                <a:spcPts val="0"/>
              </a:spcBef>
              <a:defRPr sz="3200">
                <a:solidFill>
                  <a:srgbClr val="E4923E"/>
                </a:solidFill>
                <a:latin typeface="Helvetica Neue Medium"/>
                <a:ea typeface="Helvetica Neue Medium"/>
                <a:cs typeface="Helvetica Neue Medium"/>
                <a:sym typeface="Helvetica Neue Medium"/>
              </a:defRPr>
            </a:lvl1pPr>
          </a:lstStyle>
          <a:p>
            <a:pPr/>
            <a:r>
              <a:t>Yes</a:t>
            </a:r>
          </a:p>
        </p:txBody>
      </p:sp>
      <p:sp>
        <p:nvSpPr>
          <p:cNvPr id="228" name="No"/>
          <p:cNvSpPr/>
          <p:nvPr/>
        </p:nvSpPr>
        <p:spPr>
          <a:xfrm>
            <a:off x="13545864" y="9474200"/>
            <a:ext cx="1790701" cy="797025"/>
          </a:xfrm>
          <a:prstGeom prst="roundRect">
            <a:avLst>
              <a:gd name="adj" fmla="val 23901"/>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lnSpc>
                <a:spcPct val="100000"/>
              </a:lnSpc>
              <a:spcBef>
                <a:spcPts val="0"/>
              </a:spcBef>
              <a:defRPr sz="3200">
                <a:solidFill>
                  <a:srgbClr val="E4923E"/>
                </a:solidFill>
                <a:latin typeface="Helvetica Neue Medium"/>
                <a:ea typeface="Helvetica Neue Medium"/>
                <a:cs typeface="Helvetica Neue Medium"/>
                <a:sym typeface="Helvetica Neue Medium"/>
              </a:defRPr>
            </a:lvl1pPr>
          </a:lstStyle>
          <a:p>
            <a:pPr/>
            <a:r>
              <a:t>No</a:t>
            </a:r>
          </a:p>
        </p:txBody>
      </p:sp>
      <p:sp>
        <p:nvSpPr>
          <p:cNvPr id="229" name="☑️"/>
          <p:cNvSpPr txBox="1"/>
          <p:nvPr/>
        </p:nvSpPr>
        <p:spPr>
          <a:xfrm>
            <a:off x="15436952" y="9237712"/>
            <a:ext cx="884834" cy="1270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latin typeface="Zapfino"/>
                <a:ea typeface="Zapfino"/>
                <a:cs typeface="Zapfino"/>
                <a:sym typeface="Zapfino"/>
              </a:defRPr>
            </a:lvl1pPr>
          </a:lstStyle>
          <a:p>
            <a:pPr/>
            <a:r>
              <a:t>☑️</a:t>
            </a:r>
          </a:p>
        </p:txBody>
      </p:sp>
      <p:sp>
        <p:nvSpPr>
          <p:cNvPr id="230" name="Indirect Discrimination?"/>
          <p:cNvSpPr txBox="1"/>
          <p:nvPr/>
        </p:nvSpPr>
        <p:spPr>
          <a:xfrm>
            <a:off x="13542584" y="10512430"/>
            <a:ext cx="6358777" cy="774701"/>
          </a:xfrm>
          <a:prstGeom prst="rect">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4000">
                <a:latin typeface="Oxygen Bold"/>
                <a:ea typeface="Oxygen Bold"/>
                <a:cs typeface="Oxygen Bold"/>
                <a:sym typeface="Oxygen Bold"/>
              </a:defRPr>
            </a:lvl1pPr>
          </a:lstStyle>
          <a:p>
            <a:pPr/>
            <a:r>
              <a:t>Indirect Discrimination?</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23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30" grpId="2"/>
      <p:bldP build="whole" bldLvl="1" animBg="1" rev="0" advAuto="0" spid="229" grpId="1"/>
    </p:bld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32" name="Education"/>
          <p:cNvSpPr txBox="1"/>
          <p:nvPr/>
        </p:nvSpPr>
        <p:spPr>
          <a:xfrm>
            <a:off x="1275743" y="267553"/>
            <a:ext cx="11865642" cy="98249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lvl1pPr defTabSz="825500">
              <a:lnSpc>
                <a:spcPct val="100000"/>
              </a:lnSpc>
              <a:spcBef>
                <a:spcPts val="0"/>
              </a:spcBef>
              <a:defRPr sz="4500">
                <a:latin typeface="Oxygen Bold"/>
                <a:ea typeface="Oxygen Bold"/>
                <a:cs typeface="Oxygen Bold"/>
                <a:sym typeface="Oxygen Bold"/>
              </a:defRPr>
            </a:lvl1pPr>
          </a:lstStyle>
          <a:p>
            <a:pPr/>
            <a:r>
              <a:t>Equality Act (2010)</a:t>
            </a:r>
          </a:p>
        </p:txBody>
      </p:sp>
      <p:sp>
        <p:nvSpPr>
          <p:cNvPr id="233" name="The life and major works of David Hockney"/>
          <p:cNvSpPr txBox="1"/>
          <p:nvPr/>
        </p:nvSpPr>
        <p:spPr>
          <a:xfrm>
            <a:off x="2368820" y="3059733"/>
            <a:ext cx="18967406" cy="56239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lvl="1" indent="0" defTabSz="825500">
              <a:lnSpc>
                <a:spcPct val="120000"/>
              </a:lnSpc>
              <a:spcBef>
                <a:spcPts val="0"/>
              </a:spcBef>
              <a:defRPr sz="4000">
                <a:latin typeface="Oxygen Regular"/>
                <a:ea typeface="Oxygen Regular"/>
                <a:cs typeface="Oxygen Regular"/>
                <a:sym typeface="Oxygen Regular"/>
              </a:defRPr>
            </a:pPr>
            <a:r>
              <a:t>Lizzie works as a project manager and she is looking forward to a promised promotion. However, after she tells her boss that her mother, who lives at home, has had a stroke, the promotion is withdrawn.</a:t>
            </a:r>
          </a:p>
          <a:p>
            <a:pPr lvl="1" indent="0" defTabSz="825500">
              <a:lnSpc>
                <a:spcPct val="120000"/>
              </a:lnSpc>
              <a:spcBef>
                <a:spcPts val="0"/>
              </a:spcBef>
              <a:defRPr sz="4000">
                <a:latin typeface="Oxygen Regular"/>
                <a:ea typeface="Oxygen Regular"/>
                <a:cs typeface="Oxygen Regular"/>
                <a:sym typeface="Oxygen Regular"/>
              </a:defRPr>
            </a:pPr>
          </a:p>
          <a:p>
            <a:pPr lvl="1" indent="0" algn="ctr" defTabSz="825500">
              <a:lnSpc>
                <a:spcPct val="120000"/>
              </a:lnSpc>
              <a:spcBef>
                <a:spcPts val="0"/>
              </a:spcBef>
              <a:defRPr b="1" sz="4000">
                <a:latin typeface="Helvetica"/>
                <a:ea typeface="Helvetica"/>
                <a:cs typeface="Helvetica"/>
                <a:sym typeface="Helvetica"/>
              </a:defRPr>
            </a:pPr>
            <a:br/>
            <a:r>
              <a:t>Could this be ‘disability’ discrimination by association?</a:t>
            </a:r>
          </a:p>
        </p:txBody>
      </p:sp>
      <p:sp>
        <p:nvSpPr>
          <p:cNvPr id="234" name="Yes"/>
          <p:cNvSpPr/>
          <p:nvPr/>
        </p:nvSpPr>
        <p:spPr>
          <a:xfrm>
            <a:off x="8059463" y="9474200"/>
            <a:ext cx="1790701" cy="797025"/>
          </a:xfrm>
          <a:prstGeom prst="roundRect">
            <a:avLst>
              <a:gd name="adj" fmla="val 23901"/>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lnSpc>
                <a:spcPct val="100000"/>
              </a:lnSpc>
              <a:spcBef>
                <a:spcPts val="0"/>
              </a:spcBef>
              <a:defRPr sz="3200">
                <a:solidFill>
                  <a:srgbClr val="E4923E"/>
                </a:solidFill>
                <a:latin typeface="Helvetica Neue Medium"/>
                <a:ea typeface="Helvetica Neue Medium"/>
                <a:cs typeface="Helvetica Neue Medium"/>
                <a:sym typeface="Helvetica Neue Medium"/>
              </a:defRPr>
            </a:lvl1pPr>
          </a:lstStyle>
          <a:p>
            <a:pPr/>
            <a:r>
              <a:t>Yes</a:t>
            </a:r>
          </a:p>
        </p:txBody>
      </p:sp>
      <p:sp>
        <p:nvSpPr>
          <p:cNvPr id="235" name="No"/>
          <p:cNvSpPr/>
          <p:nvPr/>
        </p:nvSpPr>
        <p:spPr>
          <a:xfrm>
            <a:off x="13545864" y="9474200"/>
            <a:ext cx="1790701" cy="797025"/>
          </a:xfrm>
          <a:prstGeom prst="roundRect">
            <a:avLst>
              <a:gd name="adj" fmla="val 23901"/>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lnSpc>
                <a:spcPct val="100000"/>
              </a:lnSpc>
              <a:spcBef>
                <a:spcPts val="0"/>
              </a:spcBef>
              <a:defRPr sz="3200">
                <a:solidFill>
                  <a:srgbClr val="E4923E"/>
                </a:solidFill>
                <a:latin typeface="Helvetica Neue Medium"/>
                <a:ea typeface="Helvetica Neue Medium"/>
                <a:cs typeface="Helvetica Neue Medium"/>
                <a:sym typeface="Helvetica Neue Medium"/>
              </a:defRPr>
            </a:lvl1pPr>
          </a:lstStyle>
          <a:p>
            <a:pPr/>
            <a:r>
              <a:t>No</a:t>
            </a:r>
          </a:p>
        </p:txBody>
      </p:sp>
      <p:sp>
        <p:nvSpPr>
          <p:cNvPr id="236" name="☑️"/>
          <p:cNvSpPr txBox="1"/>
          <p:nvPr/>
        </p:nvSpPr>
        <p:spPr>
          <a:xfrm>
            <a:off x="10026751" y="9237712"/>
            <a:ext cx="884834" cy="1270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latin typeface="Zapfino"/>
                <a:ea typeface="Zapfino"/>
                <a:cs typeface="Zapfino"/>
                <a:sym typeface="Zapfino"/>
              </a:defRPr>
            </a:lvl1pPr>
          </a:lstStyle>
          <a:p>
            <a:pPr/>
            <a:r>
              <a: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3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36" grpId="1"/>
    </p:bld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38" name="Education"/>
          <p:cNvSpPr txBox="1"/>
          <p:nvPr/>
        </p:nvSpPr>
        <p:spPr>
          <a:xfrm>
            <a:off x="1275743" y="267553"/>
            <a:ext cx="11865642" cy="98249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lvl1pPr defTabSz="825500">
              <a:lnSpc>
                <a:spcPct val="100000"/>
              </a:lnSpc>
              <a:spcBef>
                <a:spcPts val="0"/>
              </a:spcBef>
              <a:defRPr sz="4500">
                <a:latin typeface="Oxygen Bold"/>
                <a:ea typeface="Oxygen Bold"/>
                <a:cs typeface="Oxygen Bold"/>
                <a:sym typeface="Oxygen Bold"/>
              </a:defRPr>
            </a:lvl1pPr>
          </a:lstStyle>
          <a:p>
            <a:pPr/>
            <a:r>
              <a:t>Equality Act (2010)</a:t>
            </a:r>
          </a:p>
        </p:txBody>
      </p:sp>
      <p:sp>
        <p:nvSpPr>
          <p:cNvPr id="239" name="The life and major works of David Hockney"/>
          <p:cNvSpPr txBox="1"/>
          <p:nvPr/>
        </p:nvSpPr>
        <p:spPr>
          <a:xfrm>
            <a:off x="2368820" y="3059733"/>
            <a:ext cx="18967406" cy="56239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lvl="1" indent="0" defTabSz="825500">
              <a:lnSpc>
                <a:spcPct val="120000"/>
              </a:lnSpc>
              <a:spcBef>
                <a:spcPts val="0"/>
              </a:spcBef>
              <a:defRPr sz="4000">
                <a:latin typeface="Oxygen Regular"/>
                <a:ea typeface="Oxygen Regular"/>
                <a:cs typeface="Oxygen Regular"/>
                <a:sym typeface="Oxygen Regular"/>
              </a:defRPr>
            </a:pPr>
            <a:r>
              <a:t>Ibrahim is Black and is claiming harassment against his line managers after they repeatedly made racist jokes. A colleague who shares the office is also claiming harassment, even though he is not Black, because the behaviour of the managers has created an intimidating and offensive environment for him as well.</a:t>
            </a:r>
          </a:p>
          <a:p>
            <a:pPr lvl="1" indent="0" defTabSz="825500">
              <a:lnSpc>
                <a:spcPct val="120000"/>
              </a:lnSpc>
              <a:spcBef>
                <a:spcPts val="0"/>
              </a:spcBef>
              <a:defRPr sz="4000">
                <a:latin typeface="Oxygen Regular"/>
                <a:ea typeface="Oxygen Regular"/>
                <a:cs typeface="Oxygen Regular"/>
                <a:sym typeface="Oxygen Regular"/>
              </a:defRPr>
            </a:pPr>
          </a:p>
          <a:p>
            <a:pPr lvl="1" indent="0" algn="ctr" defTabSz="825500">
              <a:lnSpc>
                <a:spcPct val="120000"/>
              </a:lnSpc>
              <a:spcBef>
                <a:spcPts val="0"/>
              </a:spcBef>
              <a:defRPr b="1" sz="4000">
                <a:latin typeface="Helvetica"/>
                <a:ea typeface="Helvetica"/>
                <a:cs typeface="Helvetica"/>
                <a:sym typeface="Helvetica"/>
              </a:defRPr>
            </a:pPr>
            <a:r>
              <a:t>Could this be harassment?</a:t>
            </a:r>
          </a:p>
        </p:txBody>
      </p:sp>
      <p:sp>
        <p:nvSpPr>
          <p:cNvPr id="240" name="Yes"/>
          <p:cNvSpPr/>
          <p:nvPr/>
        </p:nvSpPr>
        <p:spPr>
          <a:xfrm>
            <a:off x="8059463" y="9474200"/>
            <a:ext cx="1790701" cy="797025"/>
          </a:xfrm>
          <a:prstGeom prst="roundRect">
            <a:avLst>
              <a:gd name="adj" fmla="val 23901"/>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lnSpc>
                <a:spcPct val="100000"/>
              </a:lnSpc>
              <a:spcBef>
                <a:spcPts val="0"/>
              </a:spcBef>
              <a:defRPr sz="3200">
                <a:solidFill>
                  <a:srgbClr val="E4923E"/>
                </a:solidFill>
                <a:latin typeface="Helvetica Neue Medium"/>
                <a:ea typeface="Helvetica Neue Medium"/>
                <a:cs typeface="Helvetica Neue Medium"/>
                <a:sym typeface="Helvetica Neue Medium"/>
              </a:defRPr>
            </a:lvl1pPr>
          </a:lstStyle>
          <a:p>
            <a:pPr/>
            <a:r>
              <a:t>Yes</a:t>
            </a:r>
          </a:p>
        </p:txBody>
      </p:sp>
      <p:sp>
        <p:nvSpPr>
          <p:cNvPr id="241" name="No"/>
          <p:cNvSpPr/>
          <p:nvPr/>
        </p:nvSpPr>
        <p:spPr>
          <a:xfrm>
            <a:off x="13545864" y="9474200"/>
            <a:ext cx="1790701" cy="797025"/>
          </a:xfrm>
          <a:prstGeom prst="roundRect">
            <a:avLst>
              <a:gd name="adj" fmla="val 23901"/>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lnSpc>
                <a:spcPct val="100000"/>
              </a:lnSpc>
              <a:spcBef>
                <a:spcPts val="0"/>
              </a:spcBef>
              <a:defRPr sz="3200">
                <a:solidFill>
                  <a:srgbClr val="E4923E"/>
                </a:solidFill>
                <a:latin typeface="Helvetica Neue Medium"/>
                <a:ea typeface="Helvetica Neue Medium"/>
                <a:cs typeface="Helvetica Neue Medium"/>
                <a:sym typeface="Helvetica Neue Medium"/>
              </a:defRPr>
            </a:lvl1pPr>
          </a:lstStyle>
          <a:p>
            <a:pPr/>
            <a:r>
              <a:t>No</a:t>
            </a:r>
          </a:p>
        </p:txBody>
      </p:sp>
      <p:sp>
        <p:nvSpPr>
          <p:cNvPr id="242" name="☑️"/>
          <p:cNvSpPr txBox="1"/>
          <p:nvPr/>
        </p:nvSpPr>
        <p:spPr>
          <a:xfrm>
            <a:off x="10026751" y="9237712"/>
            <a:ext cx="884834" cy="1270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latin typeface="Zapfino"/>
                <a:ea typeface="Zapfino"/>
                <a:cs typeface="Zapfino"/>
                <a:sym typeface="Zapfino"/>
              </a:defRPr>
            </a:lvl1pPr>
          </a:lstStyle>
          <a:p>
            <a:pPr/>
            <a:r>
              <a: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4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42" grpId="1"/>
    </p:bldLst>
  </p:timing>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44" name="Education"/>
          <p:cNvSpPr txBox="1"/>
          <p:nvPr/>
        </p:nvSpPr>
        <p:spPr>
          <a:xfrm>
            <a:off x="1275743" y="267553"/>
            <a:ext cx="19490008" cy="98249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lvl1pPr defTabSz="825500">
              <a:lnSpc>
                <a:spcPct val="100000"/>
              </a:lnSpc>
              <a:spcBef>
                <a:spcPts val="0"/>
              </a:spcBef>
              <a:defRPr sz="4500">
                <a:latin typeface="Oxygen Bold"/>
                <a:ea typeface="Oxygen Bold"/>
                <a:cs typeface="Oxygen Bold"/>
                <a:sym typeface="Oxygen Bold"/>
              </a:defRPr>
            </a:lvl1pPr>
          </a:lstStyle>
          <a:p>
            <a:pPr/>
            <a:r>
              <a:t>Reporting Discrimination</a:t>
            </a:r>
          </a:p>
        </p:txBody>
      </p:sp>
      <p:sp>
        <p:nvSpPr>
          <p:cNvPr id="245" name="The life and major works of David Hockney"/>
          <p:cNvSpPr txBox="1"/>
          <p:nvPr/>
        </p:nvSpPr>
        <p:spPr>
          <a:xfrm>
            <a:off x="1270000" y="2927025"/>
            <a:ext cx="9906000" cy="854308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defTabSz="438911">
              <a:lnSpc>
                <a:spcPct val="120000"/>
              </a:lnSpc>
              <a:spcBef>
                <a:spcPts val="0"/>
              </a:spcBef>
              <a:defRPr sz="3839">
                <a:latin typeface="Oxygen Regular"/>
                <a:ea typeface="Oxygen Regular"/>
                <a:cs typeface="Oxygen Regular"/>
                <a:sym typeface="Oxygen Regular"/>
              </a:defRPr>
            </a:pPr>
            <a:r>
              <a:t>Many organisations - including schools, workplaces, and service providers - have internal procedures for reporting potential discrimination, harassment, or victimisation.</a:t>
            </a:r>
            <a:br/>
            <a:br/>
            <a:r>
              <a:t>This often involves reporting the incident to a designated person or department, such as:</a:t>
            </a:r>
            <a:br/>
          </a:p>
          <a:p>
            <a:pPr marL="487679" indent="-487679" defTabSz="438911">
              <a:lnSpc>
                <a:spcPct val="120000"/>
              </a:lnSpc>
              <a:spcBef>
                <a:spcPts val="0"/>
              </a:spcBef>
              <a:buSzPct val="123000"/>
              <a:buChar char="•"/>
              <a:defRPr sz="3839">
                <a:latin typeface="Oxygen Regular"/>
                <a:ea typeface="Oxygen Regular"/>
                <a:cs typeface="Oxygen Regular"/>
                <a:sym typeface="Oxygen Regular"/>
              </a:defRPr>
            </a:pPr>
            <a:r>
              <a:t>A Manager or Supervisor</a:t>
            </a:r>
          </a:p>
          <a:p>
            <a:pPr marL="487679" indent="-487679" defTabSz="438911">
              <a:lnSpc>
                <a:spcPct val="120000"/>
              </a:lnSpc>
              <a:spcBef>
                <a:spcPts val="0"/>
              </a:spcBef>
              <a:buSzPct val="123000"/>
              <a:buChar char="•"/>
              <a:defRPr sz="3839">
                <a:latin typeface="Oxygen Regular"/>
                <a:ea typeface="Oxygen Regular"/>
                <a:cs typeface="Oxygen Regular"/>
                <a:sym typeface="Oxygen Regular"/>
              </a:defRPr>
            </a:pPr>
            <a:r>
              <a:t>The Human Resources (HR) department</a:t>
            </a:r>
          </a:p>
          <a:p>
            <a:pPr marL="487679" indent="-487679" defTabSz="438911">
              <a:lnSpc>
                <a:spcPct val="120000"/>
              </a:lnSpc>
              <a:spcBef>
                <a:spcPts val="0"/>
              </a:spcBef>
              <a:buSzPct val="123000"/>
              <a:buChar char="•"/>
              <a:defRPr sz="3839">
                <a:latin typeface="Oxygen Regular"/>
                <a:ea typeface="Oxygen Regular"/>
                <a:cs typeface="Oxygen Regular"/>
                <a:sym typeface="Oxygen Regular"/>
              </a:defRPr>
            </a:pPr>
            <a:r>
              <a:t>A dedicated Equality and Diversity Officer</a:t>
            </a:r>
          </a:p>
        </p:txBody>
      </p:sp>
      <p:pic>
        <p:nvPicPr>
          <p:cNvPr id="246" name="Human-Resources-DMDGS-222014-1-Photoroom.png-Photoroom.png" descr="Human-Resources-DMDGS-222014-1-Photoroom.png-Photoroom.png"/>
          <p:cNvPicPr>
            <a:picLocks noChangeAspect="1"/>
          </p:cNvPicPr>
          <p:nvPr/>
        </p:nvPicPr>
        <p:blipFill>
          <a:blip r:embed="rId3">
            <a:extLst/>
          </a:blip>
          <a:stretch>
            <a:fillRect/>
          </a:stretch>
        </p:blipFill>
        <p:spPr>
          <a:xfrm>
            <a:off x="10599944" y="-1"/>
            <a:ext cx="13716001" cy="13716001"/>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48" name="Education"/>
          <p:cNvSpPr txBox="1"/>
          <p:nvPr/>
        </p:nvSpPr>
        <p:spPr>
          <a:xfrm>
            <a:off x="1275743" y="267553"/>
            <a:ext cx="19490008" cy="98249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lvl1pPr defTabSz="825500">
              <a:lnSpc>
                <a:spcPct val="100000"/>
              </a:lnSpc>
              <a:spcBef>
                <a:spcPts val="0"/>
              </a:spcBef>
              <a:defRPr sz="4500">
                <a:latin typeface="Oxygen Bold"/>
                <a:ea typeface="Oxygen Bold"/>
                <a:cs typeface="Oxygen Bold"/>
                <a:sym typeface="Oxygen Bold"/>
              </a:defRPr>
            </a:lvl1pPr>
          </a:lstStyle>
          <a:p>
            <a:pPr/>
            <a:r>
              <a:t>Making a Complaint</a:t>
            </a:r>
          </a:p>
        </p:txBody>
      </p:sp>
      <p:sp>
        <p:nvSpPr>
          <p:cNvPr id="249" name="The life and major works of David Hockney"/>
          <p:cNvSpPr txBox="1"/>
          <p:nvPr/>
        </p:nvSpPr>
        <p:spPr>
          <a:xfrm>
            <a:off x="13652500" y="4061308"/>
            <a:ext cx="9906000" cy="559338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defTabSz="411479">
              <a:lnSpc>
                <a:spcPct val="120000"/>
              </a:lnSpc>
              <a:spcBef>
                <a:spcPts val="0"/>
              </a:spcBef>
              <a:defRPr sz="3600">
                <a:latin typeface="Oxygen Regular"/>
                <a:ea typeface="Oxygen Regular"/>
                <a:cs typeface="Oxygen Regular"/>
                <a:sym typeface="Oxygen Regular"/>
              </a:defRPr>
            </a:pPr>
            <a:r>
              <a:t>Individuals who experience discrimination can use an organisation's complaints or grievance procedures to formally raise their concerns in the first instance.</a:t>
            </a:r>
          </a:p>
          <a:p>
            <a:pPr defTabSz="411479">
              <a:lnSpc>
                <a:spcPct val="120000"/>
              </a:lnSpc>
              <a:spcBef>
                <a:spcPts val="0"/>
              </a:spcBef>
              <a:defRPr sz="3600">
                <a:latin typeface="Oxygen Regular"/>
                <a:ea typeface="Oxygen Regular"/>
                <a:cs typeface="Oxygen Regular"/>
                <a:sym typeface="Oxygen Regular"/>
              </a:defRPr>
            </a:pPr>
          </a:p>
          <a:p>
            <a:pPr defTabSz="411479">
              <a:lnSpc>
                <a:spcPct val="120000"/>
              </a:lnSpc>
              <a:spcBef>
                <a:spcPts val="0"/>
              </a:spcBef>
              <a:defRPr sz="3600">
                <a:latin typeface="Oxygen Regular"/>
                <a:ea typeface="Oxygen Regular"/>
                <a:cs typeface="Oxygen Regular"/>
                <a:sym typeface="Oxygen Regular"/>
              </a:defRPr>
            </a:pPr>
            <a:r>
              <a:t>This may involve submitting a written complaint detailing the incident and requesting an investigation into the matter.</a:t>
            </a:r>
          </a:p>
        </p:txBody>
      </p:sp>
      <p:pic>
        <p:nvPicPr>
          <p:cNvPr id="250" name="pasted-movie.png" descr="pasted-movie.png"/>
          <p:cNvPicPr>
            <a:picLocks noChangeAspect="1"/>
          </p:cNvPicPr>
          <p:nvPr/>
        </p:nvPicPr>
        <p:blipFill>
          <a:blip r:embed="rId3">
            <a:extLst/>
          </a:blip>
          <a:stretch>
            <a:fillRect/>
          </a:stretch>
        </p:blipFill>
        <p:spPr>
          <a:xfrm>
            <a:off x="-778" y="1462741"/>
            <a:ext cx="12727638" cy="18794479"/>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52" name="Education"/>
          <p:cNvSpPr txBox="1"/>
          <p:nvPr/>
        </p:nvSpPr>
        <p:spPr>
          <a:xfrm>
            <a:off x="1275743" y="267553"/>
            <a:ext cx="19490008" cy="98249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lvl1pPr defTabSz="825500">
              <a:lnSpc>
                <a:spcPct val="100000"/>
              </a:lnSpc>
              <a:spcBef>
                <a:spcPts val="0"/>
              </a:spcBef>
              <a:defRPr sz="4500">
                <a:latin typeface="Oxygen Bold"/>
                <a:ea typeface="Oxygen Bold"/>
                <a:cs typeface="Oxygen Bold"/>
                <a:sym typeface="Oxygen Bold"/>
              </a:defRPr>
            </a:lvl1pPr>
          </a:lstStyle>
          <a:p>
            <a:pPr/>
            <a:r>
              <a:t>Taking Legal Action</a:t>
            </a:r>
          </a:p>
        </p:txBody>
      </p:sp>
      <p:sp>
        <p:nvSpPr>
          <p:cNvPr id="253" name="The life and major works of David Hockney"/>
          <p:cNvSpPr txBox="1"/>
          <p:nvPr/>
        </p:nvSpPr>
        <p:spPr>
          <a:xfrm>
            <a:off x="1036339" y="3647990"/>
            <a:ext cx="10114261" cy="783011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defTabSz="324611">
              <a:lnSpc>
                <a:spcPct val="120000"/>
              </a:lnSpc>
              <a:spcBef>
                <a:spcPts val="0"/>
              </a:spcBef>
              <a:defRPr sz="2840">
                <a:latin typeface="Oxygen Regular"/>
                <a:ea typeface="Oxygen Regular"/>
                <a:cs typeface="Oxygen Regular"/>
                <a:sym typeface="Oxygen Regular"/>
              </a:defRPr>
            </a:pPr>
            <a:r>
              <a:t>In some cases, individuals may choose to seek legal advice or assistance from organisations such as:</a:t>
            </a:r>
          </a:p>
          <a:p>
            <a:pPr defTabSz="324611">
              <a:lnSpc>
                <a:spcPct val="120000"/>
              </a:lnSpc>
              <a:spcBef>
                <a:spcPts val="0"/>
              </a:spcBef>
              <a:defRPr sz="2840">
                <a:latin typeface="Oxygen Regular"/>
                <a:ea typeface="Oxygen Regular"/>
                <a:cs typeface="Oxygen Regular"/>
                <a:sym typeface="Oxygen Regular"/>
              </a:defRPr>
            </a:pPr>
          </a:p>
          <a:p>
            <a:pPr marL="360679" indent="-360679" defTabSz="324611">
              <a:lnSpc>
                <a:spcPct val="120000"/>
              </a:lnSpc>
              <a:spcBef>
                <a:spcPts val="0"/>
              </a:spcBef>
              <a:buSzPct val="123000"/>
              <a:buChar char="•"/>
              <a:defRPr sz="2840">
                <a:latin typeface="Oxygen Bold"/>
                <a:ea typeface="Oxygen Bold"/>
                <a:cs typeface="Oxygen Bold"/>
                <a:sym typeface="Oxygen Bold"/>
              </a:defRPr>
            </a:pPr>
            <a:r>
              <a:t>Citizens Advice Bureau</a:t>
            </a:r>
          </a:p>
          <a:p>
            <a:pPr marL="360679" indent="-360679" defTabSz="324611">
              <a:lnSpc>
                <a:spcPct val="120000"/>
              </a:lnSpc>
              <a:spcBef>
                <a:spcPts val="0"/>
              </a:spcBef>
              <a:buSzPct val="123000"/>
              <a:buChar char="•"/>
              <a:defRPr sz="2840">
                <a:latin typeface="Oxygen Bold"/>
                <a:ea typeface="Oxygen Bold"/>
                <a:cs typeface="Oxygen Bold"/>
                <a:sym typeface="Oxygen Bold"/>
              </a:defRPr>
            </a:pPr>
            <a:r>
              <a:t>Equality Advisory Support Service (EASS)</a:t>
            </a:r>
          </a:p>
          <a:p>
            <a:pPr marL="360679" indent="-360679" defTabSz="324611">
              <a:lnSpc>
                <a:spcPct val="120000"/>
              </a:lnSpc>
              <a:spcBef>
                <a:spcPts val="0"/>
              </a:spcBef>
              <a:buSzPct val="123000"/>
              <a:buChar char="•"/>
              <a:defRPr sz="2840">
                <a:latin typeface="Oxygen Bold"/>
                <a:ea typeface="Oxygen Bold"/>
                <a:cs typeface="Oxygen Bold"/>
                <a:sym typeface="Oxygen Bold"/>
              </a:defRPr>
            </a:pPr>
            <a:r>
              <a:t>Trade Unions </a:t>
            </a:r>
          </a:p>
          <a:p>
            <a:pPr defTabSz="324611">
              <a:lnSpc>
                <a:spcPct val="120000"/>
              </a:lnSpc>
              <a:spcBef>
                <a:spcPts val="0"/>
              </a:spcBef>
              <a:defRPr sz="2840">
                <a:latin typeface="Oxygen Regular"/>
                <a:ea typeface="Oxygen Regular"/>
                <a:cs typeface="Oxygen Regular"/>
                <a:sym typeface="Oxygen Regular"/>
              </a:defRPr>
            </a:pPr>
          </a:p>
          <a:p>
            <a:pPr defTabSz="324611">
              <a:lnSpc>
                <a:spcPct val="120000"/>
              </a:lnSpc>
              <a:spcBef>
                <a:spcPts val="0"/>
              </a:spcBef>
              <a:defRPr sz="2840">
                <a:latin typeface="Oxygen Regular"/>
                <a:ea typeface="Oxygen Regular"/>
                <a:cs typeface="Oxygen Regular"/>
                <a:sym typeface="Oxygen Regular"/>
              </a:defRPr>
            </a:pPr>
            <a:r>
              <a:t>These organisations can provide guidance on legal rights and options for addressing possible discrimination under the Equality Act (2010).</a:t>
            </a:r>
          </a:p>
          <a:p>
            <a:pPr defTabSz="324611">
              <a:lnSpc>
                <a:spcPct val="120000"/>
              </a:lnSpc>
              <a:spcBef>
                <a:spcPts val="0"/>
              </a:spcBef>
              <a:defRPr sz="2840">
                <a:latin typeface="Oxygen Regular"/>
                <a:ea typeface="Oxygen Regular"/>
                <a:cs typeface="Oxygen Regular"/>
                <a:sym typeface="Oxygen Regular"/>
              </a:defRPr>
            </a:pPr>
          </a:p>
          <a:p>
            <a:pPr defTabSz="324611">
              <a:lnSpc>
                <a:spcPct val="120000"/>
              </a:lnSpc>
              <a:spcBef>
                <a:spcPts val="0"/>
              </a:spcBef>
              <a:defRPr sz="2840">
                <a:latin typeface="Oxygen Regular"/>
                <a:ea typeface="Oxygen Regular"/>
                <a:cs typeface="Oxygen Regular"/>
                <a:sym typeface="Oxygen Regular"/>
              </a:defRPr>
            </a:pPr>
            <a:r>
              <a:t>In some cases, individuals might make a claim to an Employment Tribunal or civil court. The facts would be presented, and a judgment delivered.</a:t>
            </a:r>
          </a:p>
        </p:txBody>
      </p:sp>
      <p:pic>
        <p:nvPicPr>
          <p:cNvPr id="254" name="pasted-movie.png" descr="pasted-movie.png"/>
          <p:cNvPicPr>
            <a:picLocks noChangeAspect="1"/>
          </p:cNvPicPr>
          <p:nvPr/>
        </p:nvPicPr>
        <p:blipFill>
          <a:blip r:embed="rId3">
            <a:extLst/>
          </a:blip>
          <a:stretch>
            <a:fillRect/>
          </a:stretch>
        </p:blipFill>
        <p:spPr>
          <a:xfrm>
            <a:off x="11513453" y="1428976"/>
            <a:ext cx="12879441" cy="1287944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56" name="Education"/>
          <p:cNvSpPr txBox="1"/>
          <p:nvPr/>
        </p:nvSpPr>
        <p:spPr>
          <a:xfrm>
            <a:off x="1275743" y="267553"/>
            <a:ext cx="19490008" cy="98249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lvl1pPr defTabSz="825500">
              <a:lnSpc>
                <a:spcPct val="100000"/>
              </a:lnSpc>
              <a:spcBef>
                <a:spcPts val="0"/>
              </a:spcBef>
              <a:defRPr sz="4500">
                <a:latin typeface="Oxygen Bold"/>
                <a:ea typeface="Oxygen Bold"/>
                <a:cs typeface="Oxygen Bold"/>
                <a:sym typeface="Oxygen Bold"/>
              </a:defRPr>
            </a:lvl1pPr>
          </a:lstStyle>
          <a:p>
            <a:pPr/>
            <a:r>
              <a:t>Consequences for Organisations or Employers</a:t>
            </a:r>
          </a:p>
        </p:txBody>
      </p:sp>
      <p:sp>
        <p:nvSpPr>
          <p:cNvPr id="257" name="The life and major works of David Hockney"/>
          <p:cNvSpPr txBox="1"/>
          <p:nvPr/>
        </p:nvSpPr>
        <p:spPr>
          <a:xfrm>
            <a:off x="14541500" y="4834292"/>
            <a:ext cx="8594730" cy="501261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marL="508000" indent="-508000" defTabSz="457200">
              <a:lnSpc>
                <a:spcPct val="150000"/>
              </a:lnSpc>
              <a:spcBef>
                <a:spcPts val="0"/>
              </a:spcBef>
              <a:buSzPct val="123000"/>
              <a:buChar char="•"/>
              <a:defRPr sz="4000">
                <a:latin typeface="Oxygen Regular"/>
                <a:ea typeface="Oxygen Regular"/>
                <a:cs typeface="Oxygen Regular"/>
                <a:sym typeface="Oxygen Regular"/>
              </a:defRPr>
            </a:pPr>
            <a:r>
              <a:t>Legal Action and Compensation</a:t>
            </a:r>
            <a:br/>
          </a:p>
          <a:p>
            <a:pPr marL="508000" indent="-508000" defTabSz="457200">
              <a:lnSpc>
                <a:spcPct val="150000"/>
              </a:lnSpc>
              <a:spcBef>
                <a:spcPts val="0"/>
              </a:spcBef>
              <a:buSzPct val="123000"/>
              <a:buChar char="•"/>
              <a:defRPr sz="4000">
                <a:latin typeface="Oxygen Regular"/>
                <a:ea typeface="Oxygen Regular"/>
                <a:cs typeface="Oxygen Regular"/>
                <a:sym typeface="Oxygen Regular"/>
              </a:defRPr>
            </a:pPr>
            <a:r>
              <a:t>Reputation Damage</a:t>
            </a:r>
          </a:p>
          <a:p>
            <a:pPr defTabSz="457200">
              <a:lnSpc>
                <a:spcPct val="150000"/>
              </a:lnSpc>
              <a:spcBef>
                <a:spcPts val="0"/>
              </a:spcBef>
              <a:defRPr sz="4000">
                <a:latin typeface="Oxygen Regular"/>
                <a:ea typeface="Oxygen Regular"/>
                <a:cs typeface="Oxygen Regular"/>
                <a:sym typeface="Oxygen Regular"/>
              </a:defRPr>
            </a:pPr>
          </a:p>
          <a:p>
            <a:pPr marL="508000" indent="-508000" defTabSz="457200">
              <a:lnSpc>
                <a:spcPct val="150000"/>
              </a:lnSpc>
              <a:spcBef>
                <a:spcPts val="0"/>
              </a:spcBef>
              <a:buSzPct val="123000"/>
              <a:buChar char="•"/>
              <a:defRPr sz="4000">
                <a:latin typeface="Oxygen Regular"/>
                <a:ea typeface="Oxygen Regular"/>
                <a:cs typeface="Oxygen Regular"/>
                <a:sym typeface="Oxygen Regular"/>
              </a:defRPr>
            </a:pPr>
            <a:r>
              <a:t>Loss of Talent and Productivity</a:t>
            </a:r>
          </a:p>
        </p:txBody>
      </p:sp>
      <p:pic>
        <p:nvPicPr>
          <p:cNvPr id="258" name="vecteezy_consequences-word-written-on-notepad-on-wooden-desk_8137403.jpg" descr="vecteezy_consequences-word-written-on-notepad-on-wooden-desk_8137403.jpg"/>
          <p:cNvPicPr>
            <a:picLocks noChangeAspect="1"/>
          </p:cNvPicPr>
          <p:nvPr/>
        </p:nvPicPr>
        <p:blipFill>
          <a:blip r:embed="rId3">
            <a:extLst/>
          </a:blip>
          <a:stretch>
            <a:fillRect/>
          </a:stretch>
        </p:blipFill>
        <p:spPr>
          <a:xfrm>
            <a:off x="1261635" y="3392424"/>
            <a:ext cx="12080089" cy="7896352"/>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60" name="I am learning how to select and mix colours.…"/>
          <p:cNvSpPr txBox="1"/>
          <p:nvPr>
            <p:ph type="body" idx="1"/>
          </p:nvPr>
        </p:nvSpPr>
        <p:spPr>
          <a:xfrm>
            <a:off x="1315542" y="2814115"/>
            <a:ext cx="21752916" cy="8087770"/>
          </a:xfrm>
          <a:prstGeom prst="rect">
            <a:avLst/>
          </a:prstGeom>
        </p:spPr>
        <p:txBody>
          <a:bodyPr lIns="50800" tIns="50800" rIns="50800" bIns="50800"/>
          <a:lstStyle/>
          <a:p>
            <a:pPr defTabSz="817244">
              <a:lnSpc>
                <a:spcPct val="120000"/>
              </a:lnSpc>
              <a:defRPr b="0" sz="4455">
                <a:latin typeface="Oxygen Bold"/>
                <a:ea typeface="Oxygen Bold"/>
                <a:cs typeface="Oxygen Bold"/>
                <a:sym typeface="Oxygen Bold"/>
              </a:defRPr>
            </a:pPr>
            <a:r>
              <a:t>Learning Intentions:</a:t>
            </a:r>
          </a:p>
          <a:p>
            <a:pPr marL="502919" indent="-502919" defTabSz="817244">
              <a:lnSpc>
                <a:spcPct val="120000"/>
              </a:lnSpc>
              <a:buSzPct val="123000"/>
              <a:buChar char="•"/>
              <a:defRPr b="0" sz="3959">
                <a:latin typeface="Oxygen Regular"/>
                <a:ea typeface="Oxygen Regular"/>
                <a:cs typeface="Oxygen Regular"/>
                <a:sym typeface="Oxygen Regular"/>
              </a:defRPr>
            </a:pPr>
            <a:r>
              <a:t>I am using scenarios to explore how the Equality Act (2010) applies in an employment setting.</a:t>
            </a:r>
          </a:p>
          <a:p>
            <a:pPr marL="502919" indent="-502919" defTabSz="817244">
              <a:lnSpc>
                <a:spcPct val="120000"/>
              </a:lnSpc>
              <a:buSzPct val="123000"/>
              <a:buChar char="•"/>
              <a:defRPr b="0" sz="3959">
                <a:latin typeface="Oxygen Regular"/>
                <a:ea typeface="Oxygen Regular"/>
                <a:cs typeface="Oxygen Regular"/>
                <a:sym typeface="Oxygen Regular"/>
              </a:defRPr>
            </a:pPr>
            <a:r>
              <a:t>I am learning how to report a breach of the Equality Act (2010).</a:t>
            </a:r>
          </a:p>
          <a:p>
            <a:pPr marL="502919" indent="-502919" defTabSz="817244">
              <a:lnSpc>
                <a:spcPct val="120000"/>
              </a:lnSpc>
              <a:buSzPct val="123000"/>
              <a:buChar char="•"/>
              <a:defRPr b="0" sz="3959">
                <a:latin typeface="Oxygen Regular"/>
                <a:ea typeface="Oxygen Regular"/>
                <a:cs typeface="Oxygen Regular"/>
                <a:sym typeface="Oxygen Regular"/>
              </a:defRPr>
            </a:pPr>
            <a:r>
              <a:t>I am learning about the consequences of Equality Act (2010) breaches for an organisation.</a:t>
            </a:r>
          </a:p>
          <a:p>
            <a:pPr defTabSz="817244">
              <a:lnSpc>
                <a:spcPct val="120000"/>
              </a:lnSpc>
              <a:defRPr b="0" sz="3959">
                <a:latin typeface="Oxygen Regular"/>
                <a:ea typeface="Oxygen Regular"/>
                <a:cs typeface="Oxygen Regular"/>
                <a:sym typeface="Oxygen Regular"/>
              </a:defRPr>
            </a:pPr>
          </a:p>
          <a:p>
            <a:pPr defTabSz="817244">
              <a:lnSpc>
                <a:spcPct val="120000"/>
              </a:lnSpc>
              <a:defRPr b="0" sz="3959">
                <a:latin typeface="Oxygen Regular"/>
                <a:ea typeface="Oxygen Regular"/>
                <a:cs typeface="Oxygen Regular"/>
                <a:sym typeface="Oxygen Regular"/>
              </a:defRPr>
            </a:pPr>
          </a:p>
          <a:p>
            <a:pPr defTabSz="817244">
              <a:lnSpc>
                <a:spcPct val="120000"/>
              </a:lnSpc>
              <a:defRPr b="0" sz="4455">
                <a:latin typeface="Oxygen Bold"/>
                <a:ea typeface="Oxygen Bold"/>
                <a:cs typeface="Oxygen Bold"/>
                <a:sym typeface="Oxygen Bold"/>
              </a:defRPr>
            </a:pPr>
            <a:r>
              <a:t>Success Criteria:</a:t>
            </a:r>
          </a:p>
          <a:p>
            <a:pPr marL="502919" indent="-502919" defTabSz="817244">
              <a:lnSpc>
                <a:spcPct val="120000"/>
              </a:lnSpc>
              <a:buSzPct val="123000"/>
              <a:buChar char="•"/>
              <a:defRPr b="0" sz="3959">
                <a:latin typeface="Oxygen Regular"/>
                <a:ea typeface="Oxygen Regular"/>
                <a:cs typeface="Oxygen Regular"/>
                <a:sym typeface="Oxygen Regular"/>
              </a:defRPr>
            </a:pPr>
            <a:r>
              <a:t>I can evaluate scenarios for breaches of the Equality Act (2010).</a:t>
            </a:r>
          </a:p>
          <a:p>
            <a:pPr marL="502919" indent="-502919" defTabSz="817244">
              <a:lnSpc>
                <a:spcPct val="120000"/>
              </a:lnSpc>
              <a:buSzPct val="123000"/>
              <a:buChar char="•"/>
              <a:defRPr b="0" sz="3959">
                <a:latin typeface="Oxygen Regular"/>
                <a:ea typeface="Oxygen Regular"/>
                <a:cs typeface="Oxygen Regular"/>
                <a:sym typeface="Oxygen Regular"/>
              </a:defRPr>
            </a:pPr>
            <a:r>
              <a:t>I understand how to report breaches of the Equality Act (2010).</a:t>
            </a:r>
          </a:p>
          <a:p>
            <a:pPr marL="502919" indent="-502919" defTabSz="817244">
              <a:lnSpc>
                <a:spcPct val="120000"/>
              </a:lnSpc>
              <a:buSzPct val="123000"/>
              <a:buChar char="•"/>
              <a:defRPr b="0" sz="3959">
                <a:latin typeface="Oxygen Regular"/>
                <a:ea typeface="Oxygen Regular"/>
                <a:cs typeface="Oxygen Regular"/>
                <a:sym typeface="Oxygen Regular"/>
              </a:defRPr>
            </a:pPr>
            <a:r>
              <a:t>I can describe the impact on organisations if they breach this legislation.</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85" name="I am learning how to select and mix colours.…"/>
          <p:cNvSpPr txBox="1"/>
          <p:nvPr>
            <p:ph type="body" idx="1"/>
          </p:nvPr>
        </p:nvSpPr>
        <p:spPr>
          <a:xfrm>
            <a:off x="1315542" y="2814115"/>
            <a:ext cx="21752916" cy="8087770"/>
          </a:xfrm>
          <a:prstGeom prst="rect">
            <a:avLst/>
          </a:prstGeom>
        </p:spPr>
        <p:txBody>
          <a:bodyPr lIns="50800" tIns="50800" rIns="50800" bIns="50800"/>
          <a:lstStyle/>
          <a:p>
            <a:pPr>
              <a:lnSpc>
                <a:spcPct val="120000"/>
              </a:lnSpc>
              <a:defRPr b="0" sz="4500">
                <a:latin typeface="Oxygen Bold"/>
                <a:ea typeface="Oxygen Bold"/>
                <a:cs typeface="Oxygen Bold"/>
                <a:sym typeface="Oxygen Bold"/>
              </a:defRPr>
            </a:pPr>
            <a:r>
              <a:t>Learning Intentions:</a:t>
            </a:r>
          </a:p>
          <a:p>
            <a:pPr marL="508000" indent="-508000">
              <a:lnSpc>
                <a:spcPct val="120000"/>
              </a:lnSpc>
              <a:buSzPct val="123000"/>
              <a:buChar char="•"/>
              <a:defRPr b="0" sz="4000">
                <a:latin typeface="Oxygen Regular"/>
                <a:ea typeface="Oxygen Regular"/>
                <a:cs typeface="Oxygen Regular"/>
                <a:sym typeface="Oxygen Regular"/>
              </a:defRPr>
            </a:pPr>
            <a:r>
              <a:t>I am using scenarios to explore how the Equality Act (2010) is used in an employment setting.</a:t>
            </a:r>
          </a:p>
          <a:p>
            <a:pPr marL="508000" indent="-508000">
              <a:lnSpc>
                <a:spcPct val="120000"/>
              </a:lnSpc>
              <a:buSzPct val="123000"/>
              <a:buChar char="•"/>
              <a:defRPr b="0" sz="4000">
                <a:latin typeface="Oxygen Regular"/>
                <a:ea typeface="Oxygen Regular"/>
                <a:cs typeface="Oxygen Regular"/>
                <a:sym typeface="Oxygen Regular"/>
              </a:defRPr>
            </a:pPr>
            <a:r>
              <a:t>I am learning how to report a breach of the Equality Act (2010).</a:t>
            </a:r>
          </a:p>
          <a:p>
            <a:pPr marL="508000" indent="-508000">
              <a:lnSpc>
                <a:spcPct val="120000"/>
              </a:lnSpc>
              <a:buSzPct val="123000"/>
              <a:buChar char="•"/>
              <a:defRPr b="0" sz="4000">
                <a:latin typeface="Oxygen Regular"/>
                <a:ea typeface="Oxygen Regular"/>
                <a:cs typeface="Oxygen Regular"/>
                <a:sym typeface="Oxygen Regular"/>
              </a:defRPr>
            </a:pPr>
            <a:r>
              <a:t>I am learning about the consequences of Equality Act (2010) breaches on an organisation.</a:t>
            </a:r>
          </a:p>
          <a:p>
            <a:pPr>
              <a:lnSpc>
                <a:spcPct val="120000"/>
              </a:lnSpc>
              <a:defRPr b="0" sz="4000">
                <a:latin typeface="Oxygen Regular"/>
                <a:ea typeface="Oxygen Regular"/>
                <a:cs typeface="Oxygen Regular"/>
                <a:sym typeface="Oxygen Regular"/>
              </a:defRPr>
            </a:pPr>
          </a:p>
          <a:p>
            <a:pPr>
              <a:lnSpc>
                <a:spcPct val="120000"/>
              </a:lnSpc>
              <a:defRPr b="0" sz="4000">
                <a:latin typeface="Oxygen Regular"/>
                <a:ea typeface="Oxygen Regular"/>
                <a:cs typeface="Oxygen Regular"/>
                <a:sym typeface="Oxygen Regular"/>
              </a:defRPr>
            </a:pPr>
          </a:p>
          <a:p>
            <a:pPr>
              <a:lnSpc>
                <a:spcPct val="120000"/>
              </a:lnSpc>
              <a:defRPr b="0" sz="4500">
                <a:latin typeface="Oxygen Bold"/>
                <a:ea typeface="Oxygen Bold"/>
                <a:cs typeface="Oxygen Bold"/>
                <a:sym typeface="Oxygen Bold"/>
              </a:defRPr>
            </a:pPr>
            <a:r>
              <a:t>Success Criteria:</a:t>
            </a:r>
          </a:p>
          <a:p>
            <a:pPr marL="508000" indent="-508000">
              <a:lnSpc>
                <a:spcPct val="120000"/>
              </a:lnSpc>
              <a:buSzPct val="123000"/>
              <a:buChar char="•"/>
              <a:defRPr b="0" sz="4000">
                <a:latin typeface="Oxygen Regular"/>
                <a:ea typeface="Oxygen Regular"/>
                <a:cs typeface="Oxygen Regular"/>
                <a:sym typeface="Oxygen Regular"/>
              </a:defRPr>
            </a:pPr>
            <a:r>
              <a:t>I can evaluate scenarios for breaches of the Equality Act (2010).</a:t>
            </a:r>
          </a:p>
          <a:p>
            <a:pPr marL="508000" indent="-508000">
              <a:lnSpc>
                <a:spcPct val="120000"/>
              </a:lnSpc>
              <a:buSzPct val="123000"/>
              <a:buChar char="•"/>
              <a:defRPr b="0" sz="4000">
                <a:latin typeface="Oxygen Regular"/>
                <a:ea typeface="Oxygen Regular"/>
                <a:cs typeface="Oxygen Regular"/>
                <a:sym typeface="Oxygen Regular"/>
              </a:defRPr>
            </a:pPr>
            <a:r>
              <a:t>I understand how to report breaches of the Equality Act (2010).</a:t>
            </a:r>
          </a:p>
          <a:p>
            <a:pPr marL="508000" indent="-508000">
              <a:lnSpc>
                <a:spcPct val="120000"/>
              </a:lnSpc>
              <a:buSzPct val="123000"/>
              <a:buChar char="•"/>
              <a:defRPr b="0" sz="4000">
                <a:latin typeface="Oxygen Regular"/>
                <a:ea typeface="Oxygen Regular"/>
                <a:cs typeface="Oxygen Regular"/>
                <a:sym typeface="Oxygen Regular"/>
              </a:defRPr>
            </a:pPr>
            <a:r>
              <a:t>I can describe the impact on organisations if they breach this legislation.</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87" name="Biography"/>
          <p:cNvSpPr txBox="1"/>
          <p:nvPr>
            <p:ph type="title"/>
          </p:nvPr>
        </p:nvSpPr>
        <p:spPr>
          <a:xfrm>
            <a:off x="966685" y="2377121"/>
            <a:ext cx="23231563" cy="4147571"/>
          </a:xfrm>
          <a:prstGeom prst="rect">
            <a:avLst/>
          </a:prstGeom>
        </p:spPr>
        <p:txBody>
          <a:bodyPr/>
          <a:lstStyle>
            <a:lvl1pPr>
              <a:defRPr b="0" spc="-276" sz="12000">
                <a:latin typeface="Oxygen Bold"/>
                <a:ea typeface="Oxygen Bold"/>
                <a:cs typeface="Oxygen Bold"/>
                <a:sym typeface="Oxygen Bold"/>
              </a:defRPr>
            </a:lvl1pPr>
          </a:lstStyle>
          <a:p>
            <a:pPr/>
            <a:r>
              <a:t>Lesson 2</a:t>
            </a:r>
          </a:p>
        </p:txBody>
      </p:sp>
      <p:sp>
        <p:nvSpPr>
          <p:cNvPr id="188" name="The life and major works of David Hockney"/>
          <p:cNvSpPr txBox="1"/>
          <p:nvPr>
            <p:ph type="body" sz="half" idx="1"/>
          </p:nvPr>
        </p:nvSpPr>
        <p:spPr>
          <a:xfrm>
            <a:off x="1088532" y="7566090"/>
            <a:ext cx="17715998" cy="4147571"/>
          </a:xfrm>
          <a:prstGeom prst="rect">
            <a:avLst/>
          </a:prstGeom>
        </p:spPr>
        <p:txBody>
          <a:bodyPr lIns="50800" tIns="50800" rIns="50800" bIns="50800"/>
          <a:lstStyle/>
          <a:p>
            <a:pPr marL="508000" indent="-508000">
              <a:lnSpc>
                <a:spcPct val="120000"/>
              </a:lnSpc>
              <a:buSzPct val="123000"/>
              <a:buChar char="•"/>
              <a:defRPr b="0" sz="4000">
                <a:latin typeface="Oxygen Regular"/>
                <a:ea typeface="Oxygen Regular"/>
                <a:cs typeface="Oxygen Regular"/>
                <a:sym typeface="Oxygen Regular"/>
              </a:defRPr>
            </a:pPr>
            <a:r>
              <a:t>Workplace scenarios</a:t>
            </a:r>
          </a:p>
          <a:p>
            <a:pPr marL="508000" indent="-508000">
              <a:lnSpc>
                <a:spcPct val="120000"/>
              </a:lnSpc>
              <a:buSzPct val="123000"/>
              <a:buChar char="•"/>
              <a:defRPr b="0" sz="4000">
                <a:latin typeface="Oxygen Regular"/>
                <a:ea typeface="Oxygen Regular"/>
                <a:cs typeface="Oxygen Regular"/>
                <a:sym typeface="Oxygen Regular"/>
              </a:defRPr>
            </a:pPr>
            <a:r>
              <a:t>Breaches of the Equality Act (2010)</a:t>
            </a:r>
          </a:p>
          <a:p>
            <a:pPr marL="508000" indent="-508000">
              <a:lnSpc>
                <a:spcPct val="120000"/>
              </a:lnSpc>
              <a:buSzPct val="123000"/>
              <a:buChar char="•"/>
              <a:defRPr b="0" sz="4000">
                <a:latin typeface="Oxygen Regular"/>
                <a:ea typeface="Oxygen Regular"/>
                <a:cs typeface="Oxygen Regular"/>
                <a:sym typeface="Oxygen Regular"/>
              </a:defRPr>
            </a:pPr>
            <a:r>
              <a:t>Consequences of breaches on the organisation</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90" name="Education"/>
          <p:cNvSpPr txBox="1"/>
          <p:nvPr/>
        </p:nvSpPr>
        <p:spPr>
          <a:xfrm>
            <a:off x="1275743" y="267553"/>
            <a:ext cx="11865642" cy="98249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lvl1pPr defTabSz="825500">
              <a:lnSpc>
                <a:spcPct val="100000"/>
              </a:lnSpc>
              <a:spcBef>
                <a:spcPts val="0"/>
              </a:spcBef>
              <a:defRPr sz="4500">
                <a:latin typeface="Oxygen Bold"/>
                <a:ea typeface="Oxygen Bold"/>
                <a:cs typeface="Oxygen Bold"/>
                <a:sym typeface="Oxygen Bold"/>
              </a:defRPr>
            </a:lvl1pPr>
          </a:lstStyle>
          <a:p>
            <a:pPr/>
            <a:r>
              <a:t>Equality Act (2010)</a:t>
            </a:r>
          </a:p>
        </p:txBody>
      </p:sp>
      <p:sp>
        <p:nvSpPr>
          <p:cNvPr id="191" name="The life and major works of David Hockney"/>
          <p:cNvSpPr txBox="1"/>
          <p:nvPr/>
        </p:nvSpPr>
        <p:spPr>
          <a:xfrm>
            <a:off x="16018245" y="4646678"/>
            <a:ext cx="6461876" cy="442264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lvl="1" indent="0" defTabSz="825500">
              <a:lnSpc>
                <a:spcPct val="120000"/>
              </a:lnSpc>
              <a:spcBef>
                <a:spcPts val="0"/>
              </a:spcBef>
              <a:defRPr sz="4000">
                <a:latin typeface="Oxygen Regular"/>
                <a:ea typeface="Oxygen Regular"/>
                <a:cs typeface="Oxygen Regular"/>
                <a:sym typeface="Oxygen Regular"/>
              </a:defRPr>
            </a:pPr>
            <a:r>
              <a:t>The following scenarios will help you gain a better understanding of how the Equality Act (2010) works in an employment setting.</a:t>
            </a:r>
          </a:p>
        </p:txBody>
      </p:sp>
      <p:pic>
        <p:nvPicPr>
          <p:cNvPr id="192" name="pasted-movie.png" descr="pasted-movie.png"/>
          <p:cNvPicPr>
            <a:picLocks noChangeAspect="1"/>
          </p:cNvPicPr>
          <p:nvPr/>
        </p:nvPicPr>
        <p:blipFill>
          <a:blip r:embed="rId3">
            <a:extLst/>
          </a:blip>
          <a:stretch>
            <a:fillRect/>
          </a:stretch>
        </p:blipFill>
        <p:spPr>
          <a:xfrm>
            <a:off x="642532" y="2402134"/>
            <a:ext cx="14198864" cy="9470532"/>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94" name="Education"/>
          <p:cNvSpPr txBox="1"/>
          <p:nvPr/>
        </p:nvSpPr>
        <p:spPr>
          <a:xfrm>
            <a:off x="1275743" y="267553"/>
            <a:ext cx="11865642" cy="98249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lvl1pPr defTabSz="825500">
              <a:lnSpc>
                <a:spcPct val="100000"/>
              </a:lnSpc>
              <a:spcBef>
                <a:spcPts val="0"/>
              </a:spcBef>
              <a:defRPr sz="4500">
                <a:latin typeface="Oxygen Bold"/>
                <a:ea typeface="Oxygen Bold"/>
                <a:cs typeface="Oxygen Bold"/>
                <a:sym typeface="Oxygen Bold"/>
              </a:defRPr>
            </a:lvl1pPr>
          </a:lstStyle>
          <a:p>
            <a:pPr/>
            <a:r>
              <a:t>Equality Act (2010)</a:t>
            </a:r>
          </a:p>
        </p:txBody>
      </p:sp>
      <p:sp>
        <p:nvSpPr>
          <p:cNvPr id="195" name="The life and major works of David Hockney"/>
          <p:cNvSpPr txBox="1"/>
          <p:nvPr/>
        </p:nvSpPr>
        <p:spPr>
          <a:xfrm>
            <a:off x="2368820" y="3059733"/>
            <a:ext cx="18967406" cy="56239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lvl="1" indent="0" defTabSz="701675">
              <a:lnSpc>
                <a:spcPct val="120000"/>
              </a:lnSpc>
              <a:spcBef>
                <a:spcPts val="0"/>
              </a:spcBef>
              <a:defRPr sz="3400">
                <a:latin typeface="Oxygen Regular"/>
                <a:ea typeface="Oxygen Regular"/>
                <a:cs typeface="Oxygen Regular"/>
                <a:sym typeface="Oxygen Regular"/>
              </a:defRPr>
            </a:pPr>
            <a:r>
              <a:t>Alex has depression, and some of the symptoms are affecting their ability to carry out normal day to day activities. For example, at times it is hard for Alex to make decisions, plan ahead, or even get up in the morning. These effects have made it difficult to manage daily life and work tasks. Alex has experienced several linked periods of depression over the past two years, and the condition continues to have a substantial and long-term adverse effect on their daily activities.</a:t>
            </a:r>
          </a:p>
          <a:p>
            <a:pPr lvl="1" indent="0" defTabSz="701675">
              <a:lnSpc>
                <a:spcPct val="120000"/>
              </a:lnSpc>
              <a:spcBef>
                <a:spcPts val="0"/>
              </a:spcBef>
              <a:defRPr sz="3400">
                <a:latin typeface="Oxygen Regular"/>
                <a:ea typeface="Oxygen Regular"/>
                <a:cs typeface="Oxygen Regular"/>
                <a:sym typeface="Oxygen Regular"/>
              </a:defRPr>
            </a:pPr>
          </a:p>
          <a:p>
            <a:pPr lvl="1" indent="0" defTabSz="701675">
              <a:lnSpc>
                <a:spcPct val="120000"/>
              </a:lnSpc>
              <a:spcBef>
                <a:spcPts val="0"/>
              </a:spcBef>
              <a:defRPr sz="3400">
                <a:latin typeface="Oxygen Regular"/>
                <a:ea typeface="Oxygen Regular"/>
                <a:cs typeface="Oxygen Regular"/>
                <a:sym typeface="Oxygen Regular"/>
              </a:defRPr>
            </a:pPr>
          </a:p>
          <a:p>
            <a:pPr lvl="1" indent="0" algn="ctr" defTabSz="701675">
              <a:lnSpc>
                <a:spcPct val="120000"/>
              </a:lnSpc>
              <a:spcBef>
                <a:spcPts val="0"/>
              </a:spcBef>
              <a:defRPr b="1" sz="3400">
                <a:latin typeface="Helvetica"/>
                <a:ea typeface="Helvetica"/>
                <a:cs typeface="Helvetica"/>
                <a:sym typeface="Helvetica"/>
              </a:defRPr>
            </a:pPr>
            <a:r>
              <a:t>Could Alex be entitled to protection from disability discrimination?</a:t>
            </a:r>
          </a:p>
        </p:txBody>
      </p:sp>
      <p:sp>
        <p:nvSpPr>
          <p:cNvPr id="196" name="Yes"/>
          <p:cNvSpPr/>
          <p:nvPr/>
        </p:nvSpPr>
        <p:spPr>
          <a:xfrm>
            <a:off x="8059463" y="9474200"/>
            <a:ext cx="1790701" cy="797025"/>
          </a:xfrm>
          <a:prstGeom prst="roundRect">
            <a:avLst>
              <a:gd name="adj" fmla="val 23901"/>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lnSpc>
                <a:spcPct val="100000"/>
              </a:lnSpc>
              <a:spcBef>
                <a:spcPts val="0"/>
              </a:spcBef>
              <a:defRPr sz="3200">
                <a:solidFill>
                  <a:srgbClr val="E4923E"/>
                </a:solidFill>
                <a:latin typeface="Helvetica Neue Medium"/>
                <a:ea typeface="Helvetica Neue Medium"/>
                <a:cs typeface="Helvetica Neue Medium"/>
                <a:sym typeface="Helvetica Neue Medium"/>
              </a:defRPr>
            </a:lvl1pPr>
          </a:lstStyle>
          <a:p>
            <a:pPr/>
            <a:r>
              <a:t>Yes</a:t>
            </a:r>
          </a:p>
        </p:txBody>
      </p:sp>
      <p:sp>
        <p:nvSpPr>
          <p:cNvPr id="197" name="No"/>
          <p:cNvSpPr/>
          <p:nvPr/>
        </p:nvSpPr>
        <p:spPr>
          <a:xfrm>
            <a:off x="13545864" y="9474200"/>
            <a:ext cx="1790701" cy="797025"/>
          </a:xfrm>
          <a:prstGeom prst="roundRect">
            <a:avLst>
              <a:gd name="adj" fmla="val 23901"/>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lnSpc>
                <a:spcPct val="100000"/>
              </a:lnSpc>
              <a:spcBef>
                <a:spcPts val="0"/>
              </a:spcBef>
              <a:defRPr sz="3200">
                <a:solidFill>
                  <a:srgbClr val="E4923E"/>
                </a:solidFill>
                <a:latin typeface="Helvetica Neue Medium"/>
                <a:ea typeface="Helvetica Neue Medium"/>
                <a:cs typeface="Helvetica Neue Medium"/>
                <a:sym typeface="Helvetica Neue Medium"/>
              </a:defRPr>
            </a:lvl1pPr>
          </a:lstStyle>
          <a:p>
            <a:pPr/>
            <a:r>
              <a:t>No</a:t>
            </a:r>
          </a:p>
        </p:txBody>
      </p:sp>
      <p:sp>
        <p:nvSpPr>
          <p:cNvPr id="198" name="☑️"/>
          <p:cNvSpPr txBox="1"/>
          <p:nvPr/>
        </p:nvSpPr>
        <p:spPr>
          <a:xfrm>
            <a:off x="10026751" y="9237712"/>
            <a:ext cx="884834" cy="1270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latin typeface="Zapfino"/>
                <a:ea typeface="Zapfino"/>
                <a:cs typeface="Zapfino"/>
                <a:sym typeface="Zapfino"/>
              </a:defRPr>
            </a:lvl1pPr>
          </a:lstStyle>
          <a:p>
            <a:pPr/>
            <a:r>
              <a: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9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98" grpId="1"/>
    </p:bld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00" name="Education"/>
          <p:cNvSpPr txBox="1"/>
          <p:nvPr/>
        </p:nvSpPr>
        <p:spPr>
          <a:xfrm>
            <a:off x="1275743" y="267553"/>
            <a:ext cx="11865642" cy="98249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lvl1pPr defTabSz="825500">
              <a:lnSpc>
                <a:spcPct val="100000"/>
              </a:lnSpc>
              <a:spcBef>
                <a:spcPts val="0"/>
              </a:spcBef>
              <a:defRPr sz="4500">
                <a:latin typeface="Oxygen Bold"/>
                <a:ea typeface="Oxygen Bold"/>
                <a:cs typeface="Oxygen Bold"/>
                <a:sym typeface="Oxygen Bold"/>
              </a:defRPr>
            </a:lvl1pPr>
          </a:lstStyle>
          <a:p>
            <a:pPr/>
            <a:r>
              <a:t>Equality Act (2010)</a:t>
            </a:r>
          </a:p>
        </p:txBody>
      </p:sp>
      <p:sp>
        <p:nvSpPr>
          <p:cNvPr id="201" name="Yes"/>
          <p:cNvSpPr/>
          <p:nvPr/>
        </p:nvSpPr>
        <p:spPr>
          <a:xfrm>
            <a:off x="8059463" y="9474200"/>
            <a:ext cx="1790701" cy="797025"/>
          </a:xfrm>
          <a:prstGeom prst="roundRect">
            <a:avLst>
              <a:gd name="adj" fmla="val 23901"/>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lnSpc>
                <a:spcPct val="100000"/>
              </a:lnSpc>
              <a:spcBef>
                <a:spcPts val="0"/>
              </a:spcBef>
              <a:defRPr sz="3200">
                <a:solidFill>
                  <a:srgbClr val="E4923E"/>
                </a:solidFill>
                <a:latin typeface="Helvetica Neue Medium"/>
                <a:ea typeface="Helvetica Neue Medium"/>
                <a:cs typeface="Helvetica Neue Medium"/>
                <a:sym typeface="Helvetica Neue Medium"/>
              </a:defRPr>
            </a:lvl1pPr>
          </a:lstStyle>
          <a:p>
            <a:pPr/>
            <a:r>
              <a:t>Yes</a:t>
            </a:r>
          </a:p>
        </p:txBody>
      </p:sp>
      <p:sp>
        <p:nvSpPr>
          <p:cNvPr id="202" name="No"/>
          <p:cNvSpPr/>
          <p:nvPr/>
        </p:nvSpPr>
        <p:spPr>
          <a:xfrm>
            <a:off x="13545864" y="9474200"/>
            <a:ext cx="1790701" cy="797025"/>
          </a:xfrm>
          <a:prstGeom prst="roundRect">
            <a:avLst>
              <a:gd name="adj" fmla="val 23901"/>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lnSpc>
                <a:spcPct val="100000"/>
              </a:lnSpc>
              <a:spcBef>
                <a:spcPts val="0"/>
              </a:spcBef>
              <a:defRPr sz="3200">
                <a:solidFill>
                  <a:srgbClr val="E4923E"/>
                </a:solidFill>
                <a:latin typeface="Helvetica Neue Medium"/>
                <a:ea typeface="Helvetica Neue Medium"/>
                <a:cs typeface="Helvetica Neue Medium"/>
                <a:sym typeface="Helvetica Neue Medium"/>
              </a:defRPr>
            </a:lvl1pPr>
          </a:lstStyle>
          <a:p>
            <a:pPr/>
            <a:r>
              <a:t>No</a:t>
            </a:r>
          </a:p>
        </p:txBody>
      </p:sp>
      <p:sp>
        <p:nvSpPr>
          <p:cNvPr id="203" name="☑️"/>
          <p:cNvSpPr txBox="1"/>
          <p:nvPr/>
        </p:nvSpPr>
        <p:spPr>
          <a:xfrm>
            <a:off x="15436952" y="9237712"/>
            <a:ext cx="884834" cy="1270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latin typeface="Zapfino"/>
                <a:ea typeface="Zapfino"/>
                <a:cs typeface="Zapfino"/>
                <a:sym typeface="Zapfino"/>
              </a:defRPr>
            </a:lvl1pPr>
          </a:lstStyle>
          <a:p>
            <a:pPr/>
            <a:r>
              <a:t>☑️</a:t>
            </a:r>
          </a:p>
        </p:txBody>
      </p:sp>
      <p:sp>
        <p:nvSpPr>
          <p:cNvPr id="204" name="Indirect Discrimination"/>
          <p:cNvSpPr txBox="1"/>
          <p:nvPr/>
        </p:nvSpPr>
        <p:spPr>
          <a:xfrm>
            <a:off x="13542584" y="10512430"/>
            <a:ext cx="5796305" cy="774701"/>
          </a:xfrm>
          <a:prstGeom prst="rect">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4000">
                <a:latin typeface="Oxygen Bold"/>
                <a:ea typeface="Oxygen Bold"/>
                <a:cs typeface="Oxygen Bold"/>
                <a:sym typeface="Oxygen Bold"/>
              </a:defRPr>
            </a:lvl1pPr>
          </a:lstStyle>
          <a:p>
            <a:pPr/>
            <a:r>
              <a:t>Indirect Discrimination</a:t>
            </a:r>
          </a:p>
        </p:txBody>
      </p:sp>
      <p:sp>
        <p:nvSpPr>
          <p:cNvPr id="205" name="The life and major works of David Hockney"/>
          <p:cNvSpPr txBox="1"/>
          <p:nvPr/>
        </p:nvSpPr>
        <p:spPr>
          <a:xfrm>
            <a:off x="2343420" y="3059733"/>
            <a:ext cx="19455150" cy="56239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lvl="1" indent="0" defTabSz="825500">
              <a:lnSpc>
                <a:spcPct val="120000"/>
              </a:lnSpc>
              <a:spcBef>
                <a:spcPts val="0"/>
              </a:spcBef>
              <a:defRPr sz="4000">
                <a:latin typeface="Oxygen Regular"/>
                <a:ea typeface="Oxygen Regular"/>
                <a:cs typeface="Oxygen Regular"/>
                <a:sym typeface="Oxygen Regular"/>
              </a:defRPr>
            </a:pPr>
            <a:r>
              <a:t>A business introduces a new policy requiring all staff to work in the office, changing a previous flexible working agreement where staff could work from home. Sam has a three year old child, and this new pattern means she might have to leave her job because of her childcare responsibilities.</a:t>
            </a:r>
          </a:p>
          <a:p>
            <a:pPr lvl="1" indent="0" defTabSz="825500">
              <a:lnSpc>
                <a:spcPct val="120000"/>
              </a:lnSpc>
              <a:spcBef>
                <a:spcPts val="0"/>
              </a:spcBef>
              <a:defRPr sz="4000">
                <a:latin typeface="Oxygen Regular"/>
                <a:ea typeface="Oxygen Regular"/>
                <a:cs typeface="Oxygen Regular"/>
                <a:sym typeface="Oxygen Regular"/>
              </a:defRPr>
            </a:pPr>
          </a:p>
          <a:p>
            <a:pPr lvl="1" indent="0" algn="ctr" defTabSz="825500">
              <a:lnSpc>
                <a:spcPct val="120000"/>
              </a:lnSpc>
              <a:spcBef>
                <a:spcPts val="0"/>
              </a:spcBef>
              <a:defRPr b="1" sz="4000">
                <a:latin typeface="Helvetica"/>
                <a:ea typeface="Helvetica"/>
                <a:cs typeface="Helvetica"/>
                <a:sym typeface="Helvetica"/>
              </a:defRPr>
            </a:pPr>
            <a:r>
              <a:t>Could this be direct discrimination?</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0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20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04" grpId="2"/>
      <p:bldP build="whole" bldLvl="1" animBg="1" rev="0" advAuto="0" spid="203" grpId="1"/>
    </p:bld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07" name="Education"/>
          <p:cNvSpPr txBox="1"/>
          <p:nvPr/>
        </p:nvSpPr>
        <p:spPr>
          <a:xfrm>
            <a:off x="1275743" y="267553"/>
            <a:ext cx="11865642" cy="98249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lvl1pPr defTabSz="825500">
              <a:lnSpc>
                <a:spcPct val="100000"/>
              </a:lnSpc>
              <a:spcBef>
                <a:spcPts val="0"/>
              </a:spcBef>
              <a:defRPr sz="4500">
                <a:latin typeface="Oxygen Bold"/>
                <a:ea typeface="Oxygen Bold"/>
                <a:cs typeface="Oxygen Bold"/>
                <a:sym typeface="Oxygen Bold"/>
              </a:defRPr>
            </a:lvl1pPr>
          </a:lstStyle>
          <a:p>
            <a:pPr/>
            <a:r>
              <a:t>Equality Act (2010)</a:t>
            </a:r>
          </a:p>
        </p:txBody>
      </p:sp>
      <p:sp>
        <p:nvSpPr>
          <p:cNvPr id="208" name="The life and major works of David Hockney"/>
          <p:cNvSpPr txBox="1"/>
          <p:nvPr/>
        </p:nvSpPr>
        <p:spPr>
          <a:xfrm>
            <a:off x="2368820" y="3059733"/>
            <a:ext cx="18967406" cy="56239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lvl="1" indent="0" defTabSz="808990">
              <a:lnSpc>
                <a:spcPct val="120000"/>
              </a:lnSpc>
              <a:spcBef>
                <a:spcPts val="0"/>
              </a:spcBef>
              <a:defRPr sz="3920">
                <a:latin typeface="Oxygen Regular"/>
                <a:ea typeface="Oxygen Regular"/>
                <a:cs typeface="Oxygen Regular"/>
                <a:sym typeface="Oxygen Regular"/>
              </a:defRPr>
            </a:pPr>
            <a:r>
              <a:t>Sofia is breastfeeding her baby in a high-street coffee shop. The manager asks her to move to a more private table or to leave the premises. Sofia explains calmly that she is simply feeding her baby and that she is comfortable where she is. The manager repeats the request, saying it is the coffee shop’s policy to avoid complaints.</a:t>
            </a:r>
          </a:p>
          <a:p>
            <a:pPr lvl="1" indent="0" defTabSz="808990">
              <a:lnSpc>
                <a:spcPct val="120000"/>
              </a:lnSpc>
              <a:spcBef>
                <a:spcPts val="0"/>
              </a:spcBef>
              <a:defRPr sz="3920">
                <a:latin typeface="Oxygen Regular"/>
                <a:ea typeface="Oxygen Regular"/>
                <a:cs typeface="Oxygen Regular"/>
                <a:sym typeface="Oxygen Regular"/>
              </a:defRPr>
            </a:pPr>
          </a:p>
          <a:p>
            <a:pPr lvl="1" indent="0" algn="ctr" defTabSz="808990">
              <a:lnSpc>
                <a:spcPct val="120000"/>
              </a:lnSpc>
              <a:spcBef>
                <a:spcPts val="0"/>
              </a:spcBef>
              <a:defRPr b="1" sz="3920">
                <a:latin typeface="Helvetica"/>
                <a:ea typeface="Helvetica"/>
                <a:cs typeface="Helvetica"/>
                <a:sym typeface="Helvetica"/>
              </a:defRPr>
            </a:pPr>
            <a:r>
              <a:t>Could this be direct discrimination?</a:t>
            </a:r>
          </a:p>
        </p:txBody>
      </p:sp>
      <p:sp>
        <p:nvSpPr>
          <p:cNvPr id="209" name="Yes"/>
          <p:cNvSpPr/>
          <p:nvPr/>
        </p:nvSpPr>
        <p:spPr>
          <a:xfrm>
            <a:off x="8059463" y="9474200"/>
            <a:ext cx="1790701" cy="797025"/>
          </a:xfrm>
          <a:prstGeom prst="roundRect">
            <a:avLst>
              <a:gd name="adj" fmla="val 23901"/>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lnSpc>
                <a:spcPct val="100000"/>
              </a:lnSpc>
              <a:spcBef>
                <a:spcPts val="0"/>
              </a:spcBef>
              <a:defRPr sz="3200">
                <a:solidFill>
                  <a:srgbClr val="E4923E"/>
                </a:solidFill>
                <a:latin typeface="Helvetica Neue Medium"/>
                <a:ea typeface="Helvetica Neue Medium"/>
                <a:cs typeface="Helvetica Neue Medium"/>
                <a:sym typeface="Helvetica Neue Medium"/>
              </a:defRPr>
            </a:lvl1pPr>
          </a:lstStyle>
          <a:p>
            <a:pPr/>
            <a:r>
              <a:t>Yes</a:t>
            </a:r>
          </a:p>
        </p:txBody>
      </p:sp>
      <p:sp>
        <p:nvSpPr>
          <p:cNvPr id="210" name="No"/>
          <p:cNvSpPr/>
          <p:nvPr/>
        </p:nvSpPr>
        <p:spPr>
          <a:xfrm>
            <a:off x="13545864" y="9474200"/>
            <a:ext cx="1790701" cy="797025"/>
          </a:xfrm>
          <a:prstGeom prst="roundRect">
            <a:avLst>
              <a:gd name="adj" fmla="val 23901"/>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lnSpc>
                <a:spcPct val="100000"/>
              </a:lnSpc>
              <a:spcBef>
                <a:spcPts val="0"/>
              </a:spcBef>
              <a:defRPr sz="3200">
                <a:solidFill>
                  <a:srgbClr val="E4923E"/>
                </a:solidFill>
                <a:latin typeface="Helvetica Neue Medium"/>
                <a:ea typeface="Helvetica Neue Medium"/>
                <a:cs typeface="Helvetica Neue Medium"/>
                <a:sym typeface="Helvetica Neue Medium"/>
              </a:defRPr>
            </a:lvl1pPr>
          </a:lstStyle>
          <a:p>
            <a:pPr/>
            <a:r>
              <a:t>No</a:t>
            </a:r>
          </a:p>
        </p:txBody>
      </p:sp>
      <p:sp>
        <p:nvSpPr>
          <p:cNvPr id="211" name="☑️"/>
          <p:cNvSpPr txBox="1"/>
          <p:nvPr/>
        </p:nvSpPr>
        <p:spPr>
          <a:xfrm>
            <a:off x="10026751" y="9237712"/>
            <a:ext cx="884834" cy="1270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latin typeface="Zapfino"/>
                <a:ea typeface="Zapfino"/>
                <a:cs typeface="Zapfino"/>
                <a:sym typeface="Zapfino"/>
              </a:defRPr>
            </a:lvl1pPr>
          </a:lstStyle>
          <a:p>
            <a:pPr/>
            <a:r>
              <a: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1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11" grpId="1"/>
    </p:bld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13" name="Education"/>
          <p:cNvSpPr txBox="1"/>
          <p:nvPr/>
        </p:nvSpPr>
        <p:spPr>
          <a:xfrm>
            <a:off x="1275743" y="267553"/>
            <a:ext cx="11865642" cy="98249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lvl1pPr defTabSz="825500">
              <a:lnSpc>
                <a:spcPct val="100000"/>
              </a:lnSpc>
              <a:spcBef>
                <a:spcPts val="0"/>
              </a:spcBef>
              <a:defRPr sz="4500">
                <a:latin typeface="Oxygen Bold"/>
                <a:ea typeface="Oxygen Bold"/>
                <a:cs typeface="Oxygen Bold"/>
                <a:sym typeface="Oxygen Bold"/>
              </a:defRPr>
            </a:lvl1pPr>
          </a:lstStyle>
          <a:p>
            <a:pPr/>
            <a:r>
              <a:t>Equality Act (2010)</a:t>
            </a:r>
          </a:p>
        </p:txBody>
      </p:sp>
      <p:sp>
        <p:nvSpPr>
          <p:cNvPr id="214" name="The life and major works of David Hockney"/>
          <p:cNvSpPr txBox="1"/>
          <p:nvPr/>
        </p:nvSpPr>
        <p:spPr>
          <a:xfrm>
            <a:off x="2368820" y="3059733"/>
            <a:ext cx="18967406" cy="56239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lvl="1" indent="0" defTabSz="825500">
              <a:lnSpc>
                <a:spcPct val="120000"/>
              </a:lnSpc>
              <a:spcBef>
                <a:spcPts val="0"/>
              </a:spcBef>
              <a:defRPr sz="4000">
                <a:latin typeface="Oxygen Regular"/>
                <a:ea typeface="Oxygen Regular"/>
                <a:cs typeface="Oxygen Regular"/>
                <a:sym typeface="Oxygen Regular"/>
              </a:defRPr>
            </a:pPr>
            <a:r>
              <a:t>A senior manager turns down an application for promotion to a supervisor position as the applicant has stated she is a lesbian. The senior manager justified the decision, claiming the applicant’s sexual orientation would prevent her from gaining the team’s respect and managing them effectively.</a:t>
            </a:r>
          </a:p>
          <a:p>
            <a:pPr lvl="1" indent="0" defTabSz="825500">
              <a:lnSpc>
                <a:spcPct val="120000"/>
              </a:lnSpc>
              <a:spcBef>
                <a:spcPts val="0"/>
              </a:spcBef>
              <a:defRPr sz="4000">
                <a:latin typeface="Oxygen Regular"/>
                <a:ea typeface="Oxygen Regular"/>
                <a:cs typeface="Oxygen Regular"/>
                <a:sym typeface="Oxygen Regular"/>
              </a:defRPr>
            </a:pPr>
          </a:p>
          <a:p>
            <a:pPr lvl="1" indent="0" algn="ctr" defTabSz="825500">
              <a:lnSpc>
                <a:spcPct val="120000"/>
              </a:lnSpc>
              <a:spcBef>
                <a:spcPts val="0"/>
              </a:spcBef>
              <a:defRPr b="1" sz="4000">
                <a:latin typeface="Helvetica"/>
                <a:ea typeface="Helvetica"/>
                <a:cs typeface="Helvetica"/>
                <a:sym typeface="Helvetica"/>
              </a:defRPr>
            </a:pPr>
            <a:r>
              <a:t>Could this be direct ‘sexual orientation’ discrimination?</a:t>
            </a:r>
          </a:p>
        </p:txBody>
      </p:sp>
      <p:sp>
        <p:nvSpPr>
          <p:cNvPr id="215" name="Yes"/>
          <p:cNvSpPr/>
          <p:nvPr/>
        </p:nvSpPr>
        <p:spPr>
          <a:xfrm>
            <a:off x="8059463" y="9474200"/>
            <a:ext cx="1790701" cy="797025"/>
          </a:xfrm>
          <a:prstGeom prst="roundRect">
            <a:avLst>
              <a:gd name="adj" fmla="val 23901"/>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lnSpc>
                <a:spcPct val="100000"/>
              </a:lnSpc>
              <a:spcBef>
                <a:spcPts val="0"/>
              </a:spcBef>
              <a:defRPr sz="3200">
                <a:solidFill>
                  <a:srgbClr val="E4923E"/>
                </a:solidFill>
                <a:latin typeface="Helvetica Neue Medium"/>
                <a:ea typeface="Helvetica Neue Medium"/>
                <a:cs typeface="Helvetica Neue Medium"/>
                <a:sym typeface="Helvetica Neue Medium"/>
              </a:defRPr>
            </a:lvl1pPr>
          </a:lstStyle>
          <a:p>
            <a:pPr/>
            <a:r>
              <a:t>Yes</a:t>
            </a:r>
          </a:p>
        </p:txBody>
      </p:sp>
      <p:sp>
        <p:nvSpPr>
          <p:cNvPr id="216" name="No"/>
          <p:cNvSpPr/>
          <p:nvPr/>
        </p:nvSpPr>
        <p:spPr>
          <a:xfrm>
            <a:off x="13545864" y="9474200"/>
            <a:ext cx="1790701" cy="797025"/>
          </a:xfrm>
          <a:prstGeom prst="roundRect">
            <a:avLst>
              <a:gd name="adj" fmla="val 23901"/>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lnSpc>
                <a:spcPct val="100000"/>
              </a:lnSpc>
              <a:spcBef>
                <a:spcPts val="0"/>
              </a:spcBef>
              <a:defRPr sz="3200">
                <a:solidFill>
                  <a:srgbClr val="E4923E"/>
                </a:solidFill>
                <a:latin typeface="Helvetica Neue Medium"/>
                <a:ea typeface="Helvetica Neue Medium"/>
                <a:cs typeface="Helvetica Neue Medium"/>
                <a:sym typeface="Helvetica Neue Medium"/>
              </a:defRPr>
            </a:lvl1pPr>
          </a:lstStyle>
          <a:p>
            <a:pPr/>
            <a:r>
              <a:t>No</a:t>
            </a:r>
          </a:p>
        </p:txBody>
      </p:sp>
      <p:sp>
        <p:nvSpPr>
          <p:cNvPr id="217" name="☑️"/>
          <p:cNvSpPr txBox="1"/>
          <p:nvPr/>
        </p:nvSpPr>
        <p:spPr>
          <a:xfrm>
            <a:off x="10026751" y="9237712"/>
            <a:ext cx="884834" cy="1270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latin typeface="Zapfino"/>
                <a:ea typeface="Zapfino"/>
                <a:cs typeface="Zapfino"/>
                <a:sym typeface="Zapfino"/>
              </a:defRPr>
            </a:lvl1pPr>
          </a:lstStyle>
          <a:p>
            <a:pPr/>
            <a:r>
              <a: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1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17" grpId="1"/>
    </p:bld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19" name="Education"/>
          <p:cNvSpPr txBox="1"/>
          <p:nvPr/>
        </p:nvSpPr>
        <p:spPr>
          <a:xfrm>
            <a:off x="1275743" y="267553"/>
            <a:ext cx="11865642" cy="98249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lvl1pPr defTabSz="825500">
              <a:lnSpc>
                <a:spcPct val="100000"/>
              </a:lnSpc>
              <a:spcBef>
                <a:spcPts val="0"/>
              </a:spcBef>
              <a:defRPr sz="4500">
                <a:latin typeface="Oxygen Bold"/>
                <a:ea typeface="Oxygen Bold"/>
                <a:cs typeface="Oxygen Bold"/>
                <a:sym typeface="Oxygen Bold"/>
              </a:defRPr>
            </a:lvl1pPr>
          </a:lstStyle>
          <a:p>
            <a:pPr/>
            <a:r>
              <a:t>Equality Act (2010)</a:t>
            </a:r>
          </a:p>
        </p:txBody>
      </p:sp>
      <p:sp>
        <p:nvSpPr>
          <p:cNvPr id="220" name="The life and major works of David Hockney"/>
          <p:cNvSpPr txBox="1"/>
          <p:nvPr/>
        </p:nvSpPr>
        <p:spPr>
          <a:xfrm>
            <a:off x="2368820" y="3059733"/>
            <a:ext cx="18967406" cy="56239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lvl="1" indent="0" defTabSz="825500">
              <a:lnSpc>
                <a:spcPct val="120000"/>
              </a:lnSpc>
              <a:spcBef>
                <a:spcPts val="0"/>
              </a:spcBef>
              <a:defRPr sz="4000">
                <a:latin typeface="Oxygen Regular"/>
                <a:ea typeface="Oxygen Regular"/>
                <a:cs typeface="Oxygen Regular"/>
                <a:sym typeface="Oxygen Regular"/>
              </a:defRPr>
            </a:pPr>
            <a:r>
              <a:t>A colleague has been subjected to homophobic remarks from other staff members.</a:t>
            </a:r>
          </a:p>
          <a:p>
            <a:pPr lvl="1" indent="0" defTabSz="825500">
              <a:lnSpc>
                <a:spcPct val="120000"/>
              </a:lnSpc>
              <a:spcBef>
                <a:spcPts val="0"/>
              </a:spcBef>
              <a:defRPr sz="4000">
                <a:latin typeface="Oxygen Regular"/>
                <a:ea typeface="Oxygen Regular"/>
                <a:cs typeface="Oxygen Regular"/>
                <a:sym typeface="Oxygen Regular"/>
              </a:defRPr>
            </a:pPr>
            <a:r>
              <a:t>You have reported these incidents to your employer at least twice, but no action has been taken to stop the behaviour.</a:t>
            </a:r>
          </a:p>
          <a:p>
            <a:pPr lvl="1" indent="0" defTabSz="825500">
              <a:lnSpc>
                <a:spcPct val="120000"/>
              </a:lnSpc>
              <a:spcBef>
                <a:spcPts val="0"/>
              </a:spcBef>
              <a:defRPr sz="4000">
                <a:latin typeface="Oxygen Regular"/>
                <a:ea typeface="Oxygen Regular"/>
                <a:cs typeface="Oxygen Regular"/>
                <a:sym typeface="Oxygen Regular"/>
              </a:defRPr>
            </a:pPr>
          </a:p>
          <a:p>
            <a:pPr lvl="1" indent="0" algn="ctr" defTabSz="825500">
              <a:lnSpc>
                <a:spcPct val="120000"/>
              </a:lnSpc>
              <a:spcBef>
                <a:spcPts val="0"/>
              </a:spcBef>
              <a:defRPr b="1" sz="4000">
                <a:latin typeface="Helvetica"/>
                <a:ea typeface="Helvetica"/>
                <a:cs typeface="Helvetica"/>
                <a:sym typeface="Helvetica"/>
              </a:defRPr>
            </a:pPr>
          </a:p>
          <a:p>
            <a:pPr lvl="1" indent="0" algn="ctr" defTabSz="825500">
              <a:lnSpc>
                <a:spcPct val="120000"/>
              </a:lnSpc>
              <a:spcBef>
                <a:spcPts val="0"/>
              </a:spcBef>
              <a:defRPr b="1" sz="4000">
                <a:latin typeface="Helvetica"/>
                <a:ea typeface="Helvetica"/>
                <a:cs typeface="Helvetica"/>
                <a:sym typeface="Helvetica"/>
              </a:defRPr>
            </a:pPr>
            <a:r>
              <a:t>Could the employer be liable for harassment?</a:t>
            </a:r>
          </a:p>
        </p:txBody>
      </p:sp>
      <p:sp>
        <p:nvSpPr>
          <p:cNvPr id="221" name="Yes"/>
          <p:cNvSpPr/>
          <p:nvPr/>
        </p:nvSpPr>
        <p:spPr>
          <a:xfrm>
            <a:off x="8059463" y="9474200"/>
            <a:ext cx="1790701" cy="797025"/>
          </a:xfrm>
          <a:prstGeom prst="roundRect">
            <a:avLst>
              <a:gd name="adj" fmla="val 23901"/>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lnSpc>
                <a:spcPct val="100000"/>
              </a:lnSpc>
              <a:spcBef>
                <a:spcPts val="0"/>
              </a:spcBef>
              <a:defRPr sz="3200">
                <a:solidFill>
                  <a:srgbClr val="E4923E"/>
                </a:solidFill>
                <a:latin typeface="Helvetica Neue Medium"/>
                <a:ea typeface="Helvetica Neue Medium"/>
                <a:cs typeface="Helvetica Neue Medium"/>
                <a:sym typeface="Helvetica Neue Medium"/>
              </a:defRPr>
            </a:lvl1pPr>
          </a:lstStyle>
          <a:p>
            <a:pPr/>
            <a:r>
              <a:t>Yes</a:t>
            </a:r>
          </a:p>
        </p:txBody>
      </p:sp>
      <p:sp>
        <p:nvSpPr>
          <p:cNvPr id="222" name="No"/>
          <p:cNvSpPr/>
          <p:nvPr/>
        </p:nvSpPr>
        <p:spPr>
          <a:xfrm>
            <a:off x="13545864" y="9474200"/>
            <a:ext cx="1790701" cy="797025"/>
          </a:xfrm>
          <a:prstGeom prst="roundRect">
            <a:avLst>
              <a:gd name="adj" fmla="val 23901"/>
            </a:avLst>
          </a:prstGeom>
          <a:solidFill>
            <a:srgbClr val="F2F2F2"/>
          </a:solidFill>
          <a:ln w="38100">
            <a:solidFill>
              <a:srgbClr val="E4923E"/>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lnSpc>
                <a:spcPct val="100000"/>
              </a:lnSpc>
              <a:spcBef>
                <a:spcPts val="0"/>
              </a:spcBef>
              <a:defRPr sz="3200">
                <a:solidFill>
                  <a:srgbClr val="E4923E"/>
                </a:solidFill>
                <a:latin typeface="Helvetica Neue Medium"/>
                <a:ea typeface="Helvetica Neue Medium"/>
                <a:cs typeface="Helvetica Neue Medium"/>
                <a:sym typeface="Helvetica Neue Medium"/>
              </a:defRPr>
            </a:lvl1pPr>
          </a:lstStyle>
          <a:p>
            <a:pPr/>
            <a:r>
              <a:t>No</a:t>
            </a:r>
          </a:p>
        </p:txBody>
      </p:sp>
      <p:sp>
        <p:nvSpPr>
          <p:cNvPr id="223" name="☑️"/>
          <p:cNvSpPr txBox="1"/>
          <p:nvPr/>
        </p:nvSpPr>
        <p:spPr>
          <a:xfrm>
            <a:off x="10026751" y="9237712"/>
            <a:ext cx="884834" cy="1270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000">
                <a:latin typeface="Zapfino"/>
                <a:ea typeface="Zapfino"/>
                <a:cs typeface="Zapfino"/>
                <a:sym typeface="Zapfino"/>
              </a:defRPr>
            </a:lvl1pPr>
          </a:lstStyle>
          <a:p>
            <a:pPr/>
            <a:r>
              <a: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2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23" grpId="1"/>
    </p:bldLst>
  </p:timing>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