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2"/>
          </a:xfrm>
          <a:prstGeom prst="rect">
            <a:avLst/>
          </a:prstGeom>
        </p:spPr>
        <p:txBody>
          <a:bodyPr anchor="b"/>
          <a:lstStyle>
            <a:lvl1pPr>
              <a:defRPr spc="-232" sz="11600"/>
            </a:lvl1pPr>
          </a:lstStyle>
          <a:p>
            <a:pPr/>
            <a:r>
              <a:t>Presentation Title</a:t>
            </a:r>
          </a:p>
        </p:txBody>
      </p:sp>
      <p:sp>
        <p:nvSpPr>
          <p:cNvPr id="13" name="Body Level One…"/>
          <p:cNvSpPr txBox="1"/>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50"/>
          </a:xfrm>
          <a:prstGeom prst="rect">
            <a:avLst/>
          </a:prstGeom>
        </p:spPr>
        <p:txBody>
          <a:bodyPr/>
          <a:lstStyle/>
          <a:p>
            <a:pPr/>
            <a:r>
              <a:t>Slide Title</a:t>
            </a:r>
          </a:p>
        </p:txBody>
      </p:sp>
      <p:sp>
        <p:nvSpPr>
          <p:cNvPr id="100"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110" name="Body Level One…"/>
          <p:cNvSpPr txBox="1"/>
          <p:nvPr>
            <p:ph type="body" idx="21" hasCustomPrompt="1"/>
          </p:nvPr>
        </p:nvSpPr>
        <p:spPr>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Body Level One…"/>
          <p:cNvSpPr txBox="1"/>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36" name="Body Level One…"/>
          <p:cNvSpPr txBox="1"/>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pc="-200" sz="8500">
                <a:latin typeface="Helvetica Neue Medium"/>
                <a:ea typeface="Helvetica Neue Medium"/>
                <a:cs typeface="Helvetica Neue Medium"/>
                <a:sym typeface="Helvetica Neue Medium"/>
              </a:defRPr>
            </a:lvl1pPr>
          </a:lstStyle>
          <a:p>
            <a:pPr/>
            <a:r>
              <a:t>“Notable Quote”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numCol="1" spcCol="38100">
            <a:noAutofit/>
          </a:bodyPr>
          <a:lstStyle/>
          <a:p>
            <a:pPr/>
          </a:p>
        </p:txBody>
      </p:sp>
      <p:sp>
        <p:nvSpPr>
          <p:cNvPr id="145" name="Bowl with salmon cakes, salad and houmous "/>
          <p:cNvSpPr/>
          <p:nvPr>
            <p:ph type="pic" sz="half" idx="22"/>
          </p:nvPr>
        </p:nvSpPr>
        <p:spPr>
          <a:xfrm>
            <a:off x="13500100" y="3978275"/>
            <a:ext cx="10439400" cy="12150181"/>
          </a:xfrm>
          <a:prstGeom prst="rect">
            <a:avLst/>
          </a:prstGeom>
        </p:spPr>
        <p:txBody>
          <a:bodyPr lIns="91439" tIns="45719" rIns="91439" bIns="45719" numCol="1" spcCol="38100">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numCol="1" spcCol="38100">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numCol="1" spcCol="38100">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Body Level One…"/>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oumous"/>
          <p:cNvSpPr/>
          <p:nvPr>
            <p:ph type="pic" idx="21"/>
          </p:nvPr>
        </p:nvSpPr>
        <p:spPr>
          <a:xfrm>
            <a:off x="10972800" y="-203200"/>
            <a:ext cx="12144837" cy="14135100"/>
          </a:xfrm>
          <a:prstGeom prst="rect">
            <a:avLst/>
          </a:prstGeom>
        </p:spPr>
        <p:txBody>
          <a:bodyPr lIns="91439" tIns="45719" rIns="91439" bIns="45719" numCol="1" spcCol="38100">
            <a:noAutofit/>
          </a:bodyPr>
          <a:lstStyle/>
          <a:p>
            <a:pPr/>
          </a:p>
        </p:txBody>
      </p:sp>
      <p:sp>
        <p:nvSpPr>
          <p:cNvPr id="33"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1079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1"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62" name="Bowl of pappardelle pasta with parsley butter, roasted hazelnuts and shaved parmesan cheese"/>
          <p:cNvSpPr/>
          <p:nvPr>
            <p:ph type="pic" idx="22"/>
          </p:nvPr>
        </p:nvSpPr>
        <p:spPr>
          <a:xfrm>
            <a:off x="12192000" y="-407266"/>
            <a:ext cx="10916874" cy="14555833"/>
          </a:xfrm>
          <a:prstGeom prst="rect">
            <a:avLst/>
          </a:prstGeom>
        </p:spPr>
        <p:txBody>
          <a:bodyPr lIns="91439" tIns="45719" rIns="91439" bIns="45719" numCol="1" spcCol="38100">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7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video" Target="https://www.youtube.com/embed/HoIdZHwMTis?feature=oembed" TargetMode="External"/><Relationship Id="rId4"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lgbteducation.scot" TargetMode="External"/><Relationship Id="rId4"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hyperlink" Target="http://lgbteducation.scot" TargetMode="External"/><Relationship Id="rId6"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hyperlink" Target="http://lgbteducation.scot" TargetMode="External"/><Relationship Id="rId5" Type="http://schemas.openxmlformats.org/officeDocument/2006/relationships/image" Target="../media/image1.tif"/><Relationship Id="rId6"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 name="LGBT Inclusive Education"/>
          <p:cNvSpPr txBox="1"/>
          <p:nvPr>
            <p:ph type="title"/>
          </p:nvPr>
        </p:nvSpPr>
        <p:spPr>
          <a:xfrm>
            <a:off x="2977305" y="5313093"/>
            <a:ext cx="18429390" cy="1864690"/>
          </a:xfrm>
          <a:prstGeom prst="rect">
            <a:avLst/>
          </a:prstGeom>
        </p:spPr>
        <p:txBody>
          <a:bodyPr/>
          <a:lstStyle>
            <a:lvl1pPr algn="ctr" defTabSz="1463001">
              <a:defRPr b="0" spc="-400" sz="7500">
                <a:solidFill>
                  <a:srgbClr val="7F498F"/>
                </a:solidFill>
                <a:latin typeface="Oxygen Bold"/>
                <a:ea typeface="Oxygen Bold"/>
                <a:cs typeface="Oxygen Bold"/>
                <a:sym typeface="Oxygen Bold"/>
              </a:defRPr>
            </a:lvl1pPr>
          </a:lstStyle>
          <a:p>
            <a:pPr/>
            <a:r>
              <a:t>LGBT Inclusive Education</a:t>
            </a:r>
          </a:p>
        </p:txBody>
      </p:sp>
      <p:sp>
        <p:nvSpPr>
          <p:cNvPr id="172" name="A Brief Introduction to the National Approach (2024)"/>
          <p:cNvSpPr txBox="1"/>
          <p:nvPr>
            <p:ph type="body" sz="quarter" idx="1"/>
          </p:nvPr>
        </p:nvSpPr>
        <p:spPr>
          <a:xfrm>
            <a:off x="5190032" y="7260900"/>
            <a:ext cx="14003936" cy="1142008"/>
          </a:xfrm>
          <a:prstGeom prst="rect">
            <a:avLst/>
          </a:prstGeom>
        </p:spPr>
        <p:txBody>
          <a:bodyPr lIns="50800" tIns="50800" rIns="50800" bIns="50800"/>
          <a:lstStyle>
            <a:lvl1pPr algn="ctr">
              <a:lnSpc>
                <a:spcPct val="150000"/>
              </a:lnSpc>
              <a:defRPr b="0" sz="3200">
                <a:latin typeface="Oxygen Regular"/>
                <a:ea typeface="Oxygen Regular"/>
                <a:cs typeface="Oxygen Regular"/>
                <a:sym typeface="Oxygen Regular"/>
              </a:defRPr>
            </a:lvl1pPr>
          </a:lstStyle>
          <a:p>
            <a:pPr/>
            <a:r>
              <a:t>A Brief Introduction to the National Approach (2024)</a:t>
            </a:r>
          </a:p>
        </p:txBody>
      </p:sp>
      <p:grpSp>
        <p:nvGrpSpPr>
          <p:cNvPr id="175" name="Group"/>
          <p:cNvGrpSpPr/>
          <p:nvPr/>
        </p:nvGrpSpPr>
        <p:grpSpPr>
          <a:xfrm>
            <a:off x="6832958" y="11921373"/>
            <a:ext cx="10718084" cy="981546"/>
            <a:chOff x="0" y="0"/>
            <a:chExt cx="10718083" cy="981544"/>
          </a:xfrm>
        </p:grpSpPr>
        <p:pic>
          <p:nvPicPr>
            <p:cNvPr id="173" name="TIE-Logo-small.png" descr="TIE-Logo-small.png"/>
            <p:cNvPicPr>
              <a:picLocks noChangeAspect="1"/>
            </p:cNvPicPr>
            <p:nvPr/>
          </p:nvPicPr>
          <p:blipFill>
            <a:blip r:embed="rId3">
              <a:extLst/>
            </a:blip>
            <a:stretch>
              <a:fillRect/>
            </a:stretch>
          </p:blipFill>
          <p:spPr>
            <a:xfrm>
              <a:off x="9319012" y="0"/>
              <a:ext cx="1399072" cy="981545"/>
            </a:xfrm>
            <a:prstGeom prst="rect">
              <a:avLst/>
            </a:prstGeom>
            <a:ln w="12700" cap="flat">
              <a:noFill/>
              <a:miter lim="400000"/>
            </a:ln>
            <a:effectLst/>
          </p:spPr>
        </p:pic>
        <p:pic>
          <p:nvPicPr>
            <p:cNvPr id="174" name="LGBTEducation Logo.png" descr="LGBTEducation Logo.png"/>
            <p:cNvPicPr>
              <a:picLocks noChangeAspect="1"/>
            </p:cNvPicPr>
            <p:nvPr/>
          </p:nvPicPr>
          <p:blipFill>
            <a:blip r:embed="rId4">
              <a:extLst/>
            </a:blip>
            <a:stretch>
              <a:fillRect/>
            </a:stretch>
          </p:blipFill>
          <p:spPr>
            <a:xfrm>
              <a:off x="-1" y="49392"/>
              <a:ext cx="4635620" cy="8827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7" name="Why do we need LGBT Inclusive Education?"/>
          <p:cNvSpPr txBox="1"/>
          <p:nvPr/>
        </p:nvSpPr>
        <p:spPr>
          <a:xfrm>
            <a:off x="1554399" y="545890"/>
            <a:ext cx="18429391" cy="18646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463001">
              <a:lnSpc>
                <a:spcPct val="80000"/>
              </a:lnSpc>
              <a:spcBef>
                <a:spcPts val="0"/>
              </a:spcBef>
              <a:defRPr spc="-400" sz="7500">
                <a:solidFill>
                  <a:srgbClr val="7F498F"/>
                </a:solidFill>
                <a:latin typeface="Oxygen Bold"/>
                <a:ea typeface="Oxygen Bold"/>
                <a:cs typeface="Oxygen Bold"/>
                <a:sym typeface="Oxygen Bold"/>
              </a:defRPr>
            </a:lvl1pPr>
          </a:lstStyle>
          <a:p>
            <a:pPr/>
            <a:r>
              <a:t>Research</a:t>
            </a:r>
          </a:p>
        </p:txBody>
      </p:sp>
      <p:sp>
        <p:nvSpPr>
          <p:cNvPr id="178" name="Life in Scotland for LGBT Young People (2022)…"/>
          <p:cNvSpPr txBox="1"/>
          <p:nvPr/>
        </p:nvSpPr>
        <p:spPr>
          <a:xfrm>
            <a:off x="5579091" y="2981963"/>
            <a:ext cx="17250509" cy="9377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spcBef>
                <a:spcPts val="0"/>
              </a:spcBef>
              <a:defRPr sz="3500">
                <a:latin typeface="Oxygen Bold"/>
                <a:ea typeface="Oxygen Bold"/>
                <a:cs typeface="Oxygen Bold"/>
                <a:sym typeface="Oxygen Bold"/>
              </a:defRPr>
            </a:pPr>
            <a:r>
              <a:t>LGBT Inclusive Education Progress and Evaluation Report (2023)</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96% of primary school learners felt that resources about the use of homophobic language at school were ‘very relatable’</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82% of secondary learners hear anti-LGBT language and slurs used at school</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49% had experienced or witnessed anti-LGBT bullying at school</a:t>
            </a:r>
            <a:br/>
          </a:p>
          <a:p>
            <a:pPr defTabSz="584200">
              <a:lnSpc>
                <a:spcPct val="120000"/>
              </a:lnSpc>
              <a:spcBef>
                <a:spcPts val="0"/>
              </a:spcBef>
              <a:defRPr sz="3500">
                <a:latin typeface="Oxygen Regular"/>
                <a:ea typeface="Oxygen Regular"/>
                <a:cs typeface="Oxygen Regular"/>
                <a:sym typeface="Oxygen Regular"/>
              </a:defRPr>
            </a:pPr>
          </a:p>
          <a:p>
            <a:pPr defTabSz="584200">
              <a:lnSpc>
                <a:spcPct val="120000"/>
              </a:lnSpc>
              <a:spcBef>
                <a:spcPts val="0"/>
              </a:spcBef>
              <a:defRPr sz="3500">
                <a:latin typeface="Oxygen Regular"/>
                <a:ea typeface="Oxygen Regular"/>
                <a:cs typeface="Oxygen Regular"/>
                <a:sym typeface="Oxygen Regular"/>
              </a:defRPr>
            </a:pPr>
          </a:p>
          <a:p>
            <a:pPr defTabSz="584200">
              <a:lnSpc>
                <a:spcPct val="120000"/>
              </a:lnSpc>
              <a:spcBef>
                <a:spcPts val="0"/>
              </a:spcBef>
              <a:defRPr sz="3500">
                <a:latin typeface="Oxygen Bold"/>
                <a:ea typeface="Oxygen Bold"/>
                <a:cs typeface="Oxygen Bold"/>
                <a:sym typeface="Oxygen Bold"/>
              </a:defRPr>
            </a:pPr>
            <a:r>
              <a:t>Online in Lockdown (2020)</a:t>
            </a:r>
          </a:p>
          <a:p>
            <a:pPr lvl="1" marL="1117600" indent="-508000" defTabSz="584200">
              <a:lnSpc>
                <a:spcPct val="120000"/>
              </a:lnSpc>
              <a:spcBef>
                <a:spcPts val="0"/>
              </a:spcBef>
              <a:buSzPct val="123000"/>
              <a:buChar char="•"/>
              <a:defRPr sz="3500">
                <a:latin typeface="Oxygen Regular"/>
                <a:ea typeface="Oxygen Regular"/>
                <a:cs typeface="Oxygen Regular"/>
                <a:sym typeface="Oxygen Regular"/>
              </a:defRPr>
            </a:pPr>
            <a:r>
              <a:t>72% of LGBT young people had seen more prejudice online during lockdown. This is more than double the rate of their peers</a:t>
            </a:r>
          </a:p>
          <a:p>
            <a:pPr lvl="1" marL="1117600" indent="-508000" defTabSz="584200">
              <a:lnSpc>
                <a:spcPct val="120000"/>
              </a:lnSpc>
              <a:spcBef>
                <a:spcPts val="0"/>
              </a:spcBef>
              <a:buSzPct val="123000"/>
              <a:buChar char="•"/>
              <a:defRPr sz="3500">
                <a:latin typeface="Oxygen Regular"/>
                <a:ea typeface="Oxygen Regular"/>
                <a:cs typeface="Oxygen Regular"/>
                <a:sym typeface="Oxygen Regular"/>
              </a:defRPr>
            </a:pPr>
            <a:r>
              <a:t>36% (over 1 in 4) of LGBT young people experienced online bullying during lockdown, with 76% of them saying that this had been happening more than usual</a:t>
            </a:r>
          </a:p>
        </p:txBody>
      </p:sp>
      <p:pic>
        <p:nvPicPr>
          <p:cNvPr id="179" name="Screenshot 2020-09-22 at 16.27.21.png" descr="Screenshot 2020-09-22 at 16.27.21.png"/>
          <p:cNvPicPr>
            <a:picLocks noChangeAspect="1"/>
          </p:cNvPicPr>
          <p:nvPr/>
        </p:nvPicPr>
        <p:blipFill>
          <a:blip r:embed="rId3">
            <a:extLst/>
          </a:blip>
          <a:srcRect l="0" t="1033" r="0" b="0"/>
          <a:stretch>
            <a:fillRect/>
          </a:stretch>
        </p:blipFill>
        <p:spPr>
          <a:xfrm>
            <a:off x="1612308" y="8298071"/>
            <a:ext cx="3482454" cy="4859191"/>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80" name="Screenshot 2022-04-26 at 13.04.09.png" descr="Screenshot 2022-04-26 at 13.04.09.png"/>
          <p:cNvPicPr>
            <a:picLocks noChangeAspect="1"/>
          </p:cNvPicPr>
          <p:nvPr/>
        </p:nvPicPr>
        <p:blipFill>
          <a:blip r:embed="rId4">
            <a:extLst/>
          </a:blip>
          <a:srcRect l="235" t="0" r="233" b="0"/>
          <a:stretch>
            <a:fillRect/>
          </a:stretch>
        </p:blipFill>
        <p:spPr>
          <a:xfrm>
            <a:off x="1599597" y="2978146"/>
            <a:ext cx="3508004" cy="4964154"/>
          </a:xfrm>
          <a:prstGeom prst="rect">
            <a:avLst/>
          </a:prstGeom>
          <a:ln w="12700">
            <a:solidFill>
              <a:srgbClr val="D5D5D5"/>
            </a:solidFill>
            <a:miter lim="400000"/>
          </a:ln>
        </p:spPr>
      </p:pic>
      <p:pic>
        <p:nvPicPr>
          <p:cNvPr id="181" name="TIE-icon-purple.png" descr="TIE-icon-purple.png"/>
          <p:cNvPicPr>
            <a:picLocks noChangeAspect="1"/>
          </p:cNvPicPr>
          <p:nvPr/>
        </p:nvPicPr>
        <p:blipFill>
          <a:blip r:embed="rId5">
            <a:extLst/>
          </a:blip>
          <a:stretch>
            <a:fillRect/>
          </a:stretch>
        </p:blipFill>
        <p:spPr>
          <a:xfrm>
            <a:off x="22960077" y="12283285"/>
            <a:ext cx="1055871" cy="105587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3" name="The National Approach to LGBT Inclusive Education" descr="The National Approach to LGBT Inclusive Education"/>
          <p:cNvPicPr>
            <a:picLocks noChangeAspect="0"/>
          </p:cNvPicPr>
          <p:nvPr>
            <a:videoFile xmlns:mc="http://schemas.openxmlformats.org/markup-compatibility/2006" xmlns:aiw="http://developer.apple.com/namespaces/iwork" r:link="rId3" mc:Ignorable="aiw" aiw:title="The National Approach to LGBT Inclusive Education" aiw:author="LGBT Education"/>
          </p:nvPr>
        </p:nvPicPr>
        <p:blipFill>
          <a:blip r:embed="rId4">
            <a:extLst/>
          </a:blip>
          <a:stretch>
            <a:fillRect/>
          </a:stretch>
        </p:blipFill>
        <p:spPr>
          <a:xfrm>
            <a:off x="888" y="499"/>
            <a:ext cx="24382224" cy="13715002"/>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8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83"/>
                </p:tgtEl>
              </p:cMediaNode>
            </p:video>
            <p:seq concurrent="1" prevAc="none" nextAc="seek">
              <p:cTn id="8" evtFilter="cancelBubble" nodeType="interactiveSeq" restart="whenNotActive" fill="hold">
                <p:stCondLst>
                  <p:cond delay="0" evt="onClick">
                    <p:tgtEl>
                      <p:spTgt spid="183"/>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83"/>
                                        </p:tgtEl>
                                      </p:cBhvr>
                                    </p:cmd>
                                  </p:childTnLst>
                                </p:cTn>
                              </p:par>
                            </p:childTnLst>
                          </p:cTn>
                        </p:par>
                      </p:childTnLst>
                    </p:cTn>
                  </p:par>
                </p:childTnLst>
              </p:cTn>
              <p:nextCondLst>
                <p:cond delay="0" evt="onClick">
                  <p:tgtEl>
                    <p:spTgt spid="18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 name="What is LGBT Inclusive Education?"/>
          <p:cNvSpPr txBox="1"/>
          <p:nvPr/>
        </p:nvSpPr>
        <p:spPr>
          <a:xfrm>
            <a:off x="1531799" y="621127"/>
            <a:ext cx="21145016" cy="1864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463001">
              <a:lnSpc>
                <a:spcPct val="80000"/>
              </a:lnSpc>
              <a:spcBef>
                <a:spcPts val="0"/>
              </a:spcBef>
              <a:defRPr spc="-400" sz="7500">
                <a:solidFill>
                  <a:srgbClr val="7F498F"/>
                </a:solidFill>
                <a:latin typeface="Oxygen Bold"/>
                <a:ea typeface="Oxygen Bold"/>
                <a:cs typeface="Oxygen Bold"/>
                <a:sym typeface="Oxygen Bold"/>
              </a:defRPr>
            </a:lvl1pPr>
          </a:lstStyle>
          <a:p>
            <a:pPr/>
            <a:r>
              <a:t>What is LGBT Inclusive Education?</a:t>
            </a:r>
          </a:p>
        </p:txBody>
      </p:sp>
      <p:sp>
        <p:nvSpPr>
          <p:cNvPr id="186" name="Life in Scotland for LGBT Young People (2022)…"/>
          <p:cNvSpPr txBox="1"/>
          <p:nvPr/>
        </p:nvSpPr>
        <p:spPr>
          <a:xfrm>
            <a:off x="1619492" y="3473640"/>
            <a:ext cx="21145016" cy="792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defTabSz="584200">
              <a:lnSpc>
                <a:spcPct val="100000"/>
              </a:lnSpc>
              <a:spcBef>
                <a:spcPts val="0"/>
              </a:spcBef>
              <a:buSzPct val="123000"/>
              <a:buChar char="•"/>
              <a:defRPr sz="3500">
                <a:latin typeface="Oxygen Regular"/>
                <a:ea typeface="Oxygen Regular"/>
                <a:cs typeface="Oxygen Regular"/>
                <a:sym typeface="Oxygen Regular"/>
              </a:defRPr>
            </a:pPr>
            <a:r>
              <a:t>A proactive, educational approach to addressing the stigma, stereotypes and prejudice which often leads to bullying and social exclusion of pupils who are LGBT, are perceived to be by others, or who have LGBT family members</a:t>
            </a:r>
          </a:p>
          <a:p>
            <a:pPr marL="444500" indent="-444500" defTabSz="584200">
              <a:lnSpc>
                <a:spcPct val="100000"/>
              </a:lnSpc>
              <a:spcBef>
                <a:spcPts val="0"/>
              </a:spcBef>
              <a:buSzPct val="123000"/>
              <a:buChar char="•"/>
              <a:defRPr sz="3500">
                <a:latin typeface="Oxygen Regular"/>
                <a:ea typeface="Oxygen Regular"/>
                <a:cs typeface="Oxygen Regular"/>
                <a:sym typeface="Oxygen Regular"/>
              </a:defRPr>
            </a:pPr>
          </a:p>
          <a:p>
            <a:pPr marL="444498" indent="-444498" defTabSz="584200">
              <a:lnSpc>
                <a:spcPct val="100000"/>
              </a:lnSpc>
              <a:spcBef>
                <a:spcPts val="0"/>
              </a:spcBef>
              <a:buSzPct val="123000"/>
              <a:buChar char="•"/>
              <a:defRPr sz="3500">
                <a:latin typeface="Oxygen Regular"/>
                <a:ea typeface="Oxygen Regular"/>
                <a:cs typeface="Oxygen Regular"/>
                <a:sym typeface="Oxygen Regular"/>
              </a:defRPr>
            </a:pPr>
            <a:r>
              <a:t>Integrating the teaching of LGBT Learning Themes into the learning pathway from the Broad General Education to the Senior Phase</a:t>
            </a:r>
          </a:p>
          <a:p>
            <a:pPr marL="444498" indent="-444498" defTabSz="584200">
              <a:lnSpc>
                <a:spcPct val="100000"/>
              </a:lnSpc>
              <a:spcBef>
                <a:spcPts val="0"/>
              </a:spcBef>
              <a:buSzPct val="123000"/>
              <a:buChar char="•"/>
              <a:defRPr sz="3500">
                <a:latin typeface="Oxygen Regular"/>
                <a:ea typeface="Oxygen Regular"/>
                <a:cs typeface="Oxygen Regular"/>
                <a:sym typeface="Oxygen Regular"/>
              </a:defRPr>
            </a:pPr>
          </a:p>
          <a:p>
            <a:pPr marL="444498" indent="-444498" defTabSz="584200">
              <a:lnSpc>
                <a:spcPct val="100000"/>
              </a:lnSpc>
              <a:spcBef>
                <a:spcPts val="0"/>
              </a:spcBef>
              <a:buSzPct val="123000"/>
              <a:buChar char="•"/>
              <a:defRPr sz="3500">
                <a:latin typeface="Oxygen Regular"/>
                <a:ea typeface="Oxygen Regular"/>
                <a:cs typeface="Oxygen Regular"/>
                <a:sym typeface="Oxygen Regular"/>
              </a:defRPr>
            </a:pPr>
            <a:r>
              <a:t>Inclusion of LGBT Learning Themes in a way that is meaningful, relevant, and part of year-round ordinary learning, rather than exceptional or only within the context of calendar months or one-off occasions</a:t>
            </a:r>
          </a:p>
          <a:p>
            <a:pPr marL="444498" indent="-444498" defTabSz="584200">
              <a:lnSpc>
                <a:spcPct val="100000"/>
              </a:lnSpc>
              <a:spcBef>
                <a:spcPts val="0"/>
              </a:spcBef>
              <a:buSzPct val="123000"/>
              <a:buChar char="•"/>
              <a:defRPr sz="3500">
                <a:latin typeface="Oxygen Regular"/>
                <a:ea typeface="Oxygen Regular"/>
                <a:cs typeface="Oxygen Regular"/>
                <a:sym typeface="Oxygen Regular"/>
              </a:defRPr>
            </a:pPr>
          </a:p>
          <a:p>
            <a:pPr marL="444498" indent="-444498" defTabSz="584200">
              <a:lnSpc>
                <a:spcPct val="100000"/>
              </a:lnSpc>
              <a:spcBef>
                <a:spcPts val="0"/>
              </a:spcBef>
              <a:buSzPct val="123000"/>
              <a:buChar char="•"/>
              <a:defRPr sz="3500">
                <a:latin typeface="Oxygen Regular"/>
                <a:ea typeface="Oxygen Regular"/>
                <a:cs typeface="Oxygen Regular"/>
                <a:sym typeface="Oxygen Regular"/>
              </a:defRPr>
            </a:pPr>
            <a:r>
              <a:t>The national ‘Delivering LGBT Inclusive Education’ professional learning and national platform </a:t>
            </a:r>
            <a:r>
              <a:rPr u="sng">
                <a:solidFill>
                  <a:srgbClr val="0000FF"/>
                </a:solidFill>
                <a:uFill>
                  <a:solidFill>
                    <a:srgbClr val="0000FF"/>
                  </a:solidFill>
                </a:uFill>
                <a:hlinkClick r:id="rId3" invalidUrl="" action="" tgtFrame="" tooltip="" history="1" highlightClick="0" endSnd="0"/>
              </a:rPr>
              <a:t>lgbteducation.scot</a:t>
            </a:r>
            <a:r>
              <a:t> support teachers with the resources, guidance, and knowledge to undertake this work successfully</a:t>
            </a:r>
          </a:p>
        </p:txBody>
      </p:sp>
      <p:pic>
        <p:nvPicPr>
          <p:cNvPr id="187" name="TIE-icon-purple.png" descr="TIE-icon-purple.png"/>
          <p:cNvPicPr>
            <a:picLocks noChangeAspect="1"/>
          </p:cNvPicPr>
          <p:nvPr/>
        </p:nvPicPr>
        <p:blipFill>
          <a:blip r:embed="rId4">
            <a:extLst/>
          </a:blip>
          <a:stretch>
            <a:fillRect/>
          </a:stretch>
        </p:blipFill>
        <p:spPr>
          <a:xfrm>
            <a:off x="22960077" y="12283285"/>
            <a:ext cx="1055871" cy="105587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9" name="IMG_8089.JPG" descr="IMG_8089.JPG"/>
          <p:cNvPicPr>
            <a:picLocks noChangeAspect="1"/>
          </p:cNvPicPr>
          <p:nvPr/>
        </p:nvPicPr>
        <p:blipFill>
          <a:blip r:embed="rId3">
            <a:extLst/>
          </a:blip>
          <a:srcRect l="0" t="0" r="0" b="3127"/>
          <a:stretch>
            <a:fillRect/>
          </a:stretch>
        </p:blipFill>
        <p:spPr>
          <a:xfrm>
            <a:off x="1443651" y="2989485"/>
            <a:ext cx="6214165" cy="4013203"/>
          </a:xfrm>
          <a:prstGeom prst="rect">
            <a:avLst/>
          </a:prstGeom>
          <a:ln w="12700">
            <a:miter lim="400000"/>
          </a:ln>
        </p:spPr>
      </p:pic>
      <p:pic>
        <p:nvPicPr>
          <p:cNvPr id="190" name="IMG_8639.jpeg" descr="IMG_8639.jpeg"/>
          <p:cNvPicPr>
            <a:picLocks noChangeAspect="1"/>
          </p:cNvPicPr>
          <p:nvPr/>
        </p:nvPicPr>
        <p:blipFill>
          <a:blip r:embed="rId4">
            <a:extLst/>
          </a:blip>
          <a:srcRect l="12119" t="16373" r="12119" b="6494"/>
          <a:stretch>
            <a:fillRect/>
          </a:stretch>
        </p:blipFill>
        <p:spPr>
          <a:xfrm>
            <a:off x="1443598" y="8308664"/>
            <a:ext cx="6214151" cy="4217742"/>
          </a:xfrm>
          <a:prstGeom prst="rect">
            <a:avLst/>
          </a:prstGeom>
          <a:ln w="12700">
            <a:miter lim="400000"/>
          </a:ln>
        </p:spPr>
      </p:pic>
      <p:sp>
        <p:nvSpPr>
          <p:cNvPr id="191" name="Stage 1 E-Learning module…"/>
          <p:cNvSpPr txBox="1"/>
          <p:nvPr/>
        </p:nvSpPr>
        <p:spPr>
          <a:xfrm>
            <a:off x="8393365" y="2822300"/>
            <a:ext cx="14508609" cy="4683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spcBef>
                <a:spcPts val="0"/>
              </a:spcBef>
              <a:defRPr sz="3500">
                <a:latin typeface="Oxygen Bold"/>
                <a:ea typeface="Oxygen Bold"/>
                <a:cs typeface="Oxygen Bold"/>
                <a:sym typeface="Oxygen Bold"/>
              </a:defRPr>
            </a:pPr>
            <a:r>
              <a:t>Stage 1 E-Learning module</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Available on the national platform, </a:t>
            </a:r>
            <a:r>
              <a:rPr u="sng">
                <a:solidFill>
                  <a:srgbClr val="0000FF"/>
                </a:solidFill>
                <a:uFill>
                  <a:solidFill>
                    <a:srgbClr val="0000FF"/>
                  </a:solidFill>
                </a:uFill>
                <a:hlinkClick r:id="rId5" invalidUrl="" action="" tgtFrame="" tooltip="" history="1" highlightClick="0" endSnd="0"/>
              </a:rPr>
              <a:t>lgbteducation.scot</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Can be completed individually in approximately 60 to 90 minutes</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Covers the National Framework for LGBT Inclusive Education in Scotland</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Provides the principles behind this area of work, including its place within current educational policy and national guidance</a:t>
            </a:r>
          </a:p>
        </p:txBody>
      </p:sp>
      <p:sp>
        <p:nvSpPr>
          <p:cNvPr id="192" name="Stage 2 Curriculum Development input…"/>
          <p:cNvSpPr txBox="1"/>
          <p:nvPr/>
        </p:nvSpPr>
        <p:spPr>
          <a:xfrm>
            <a:off x="8393365" y="8410858"/>
            <a:ext cx="14508609" cy="4013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spcBef>
                <a:spcPts val="0"/>
              </a:spcBef>
              <a:defRPr sz="3500">
                <a:latin typeface="Oxygen Bold"/>
                <a:ea typeface="Oxygen Bold"/>
                <a:cs typeface="Oxygen Bold"/>
                <a:sym typeface="Oxygen Bold"/>
              </a:defRPr>
            </a:pPr>
            <a:r>
              <a:t>Stage 2 Curriculum Development input</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An in-person training for all teaching staff within a school</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Covers the practical elements of LGBT Inclusive Education, particularly learning and teaching</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Teachers will work together to begin planning an LGBT inclusive curriculum that is tailored to their school setting</a:t>
            </a:r>
          </a:p>
        </p:txBody>
      </p:sp>
      <p:sp>
        <p:nvSpPr>
          <p:cNvPr id="193" name="‘Delivering LGBT Inclusive Education’ Professional Learning"/>
          <p:cNvSpPr txBox="1"/>
          <p:nvPr/>
        </p:nvSpPr>
        <p:spPr>
          <a:xfrm>
            <a:off x="1447067" y="595727"/>
            <a:ext cx="21489866" cy="1864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287440">
              <a:lnSpc>
                <a:spcPct val="80000"/>
              </a:lnSpc>
              <a:spcBef>
                <a:spcPts val="0"/>
              </a:spcBef>
              <a:defRPr spc="-300" sz="6600">
                <a:solidFill>
                  <a:srgbClr val="7F498F"/>
                </a:solidFill>
                <a:latin typeface="Oxygen Bold"/>
                <a:ea typeface="Oxygen Bold"/>
                <a:cs typeface="Oxygen Bold"/>
                <a:sym typeface="Oxygen Bold"/>
              </a:defRPr>
            </a:lvl1pPr>
          </a:lstStyle>
          <a:p>
            <a:pPr/>
            <a:r>
              <a:t>‘Delivering LGBT Inclusive Education’ Professional Learning</a:t>
            </a:r>
          </a:p>
        </p:txBody>
      </p:sp>
      <p:pic>
        <p:nvPicPr>
          <p:cNvPr id="194" name="TIE-icon-purple.png" descr="TIE-icon-purple.png"/>
          <p:cNvPicPr>
            <a:picLocks noChangeAspect="1"/>
          </p:cNvPicPr>
          <p:nvPr/>
        </p:nvPicPr>
        <p:blipFill>
          <a:blip r:embed="rId6">
            <a:extLst/>
          </a:blip>
          <a:stretch>
            <a:fillRect/>
          </a:stretch>
        </p:blipFill>
        <p:spPr>
          <a:xfrm>
            <a:off x="22960077" y="12283285"/>
            <a:ext cx="1055871" cy="105587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6" name="pasted-movie.png" descr="pasted-movie.png"/>
          <p:cNvPicPr>
            <a:picLocks noChangeAspect="1"/>
          </p:cNvPicPr>
          <p:nvPr/>
        </p:nvPicPr>
        <p:blipFill>
          <a:blip r:embed="rId3">
            <a:extLst/>
          </a:blip>
          <a:srcRect l="0" t="0" r="0" b="9124"/>
          <a:stretch>
            <a:fillRect/>
          </a:stretch>
        </p:blipFill>
        <p:spPr>
          <a:xfrm>
            <a:off x="1182917" y="7893346"/>
            <a:ext cx="6215156" cy="4235997"/>
          </a:xfrm>
          <a:prstGeom prst="rect">
            <a:avLst/>
          </a:prstGeom>
          <a:ln w="12700">
            <a:miter lim="400000"/>
          </a:ln>
        </p:spPr>
      </p:pic>
      <p:sp>
        <p:nvSpPr>
          <p:cNvPr id="197" name="Implementation and Evaluation Toolkit…"/>
          <p:cNvSpPr txBox="1"/>
          <p:nvPr/>
        </p:nvSpPr>
        <p:spPr>
          <a:xfrm>
            <a:off x="8393365" y="2892491"/>
            <a:ext cx="14508609" cy="401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spcBef>
                <a:spcPts val="0"/>
              </a:spcBef>
              <a:defRPr sz="3500">
                <a:latin typeface="Oxygen Bold"/>
                <a:ea typeface="Oxygen Bold"/>
                <a:cs typeface="Oxygen Bold"/>
                <a:sym typeface="Oxygen Bold"/>
              </a:defRPr>
            </a:pPr>
            <a:r>
              <a:t>Implementation and Evaluation Toolkit</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Available on the national platform, </a:t>
            </a:r>
            <a:r>
              <a:rPr u="sng">
                <a:solidFill>
                  <a:srgbClr val="0000FF"/>
                </a:solidFill>
                <a:uFill>
                  <a:solidFill>
                    <a:srgbClr val="0000FF"/>
                  </a:solidFill>
                </a:uFill>
                <a:hlinkClick r:id="rId4" invalidUrl="" action="" tgtFrame="" tooltip="" history="1" highlightClick="0" endSnd="0"/>
              </a:rPr>
              <a:t>lgbteducation.scot</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An optional but recommended guide for schools implementing LGBT Inclusive Education</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Allows schools to ensure they are meeting the national expectations for this work</a:t>
            </a:r>
          </a:p>
        </p:txBody>
      </p:sp>
      <p:sp>
        <p:nvSpPr>
          <p:cNvPr id="198" name="Classroom curriculum resources…"/>
          <p:cNvSpPr txBox="1"/>
          <p:nvPr/>
        </p:nvSpPr>
        <p:spPr>
          <a:xfrm>
            <a:off x="8393365" y="7765698"/>
            <a:ext cx="14508609" cy="53543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spcBef>
                <a:spcPts val="0"/>
              </a:spcBef>
              <a:defRPr sz="3500">
                <a:latin typeface="Oxygen Bold"/>
                <a:ea typeface="Oxygen Bold"/>
                <a:cs typeface="Oxygen Bold"/>
                <a:sym typeface="Oxygen Bold"/>
              </a:defRPr>
            </a:pPr>
            <a:r>
              <a:t>Classroom curriculum resources</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Age and stage appropriate resources for early years, primary and secondary schools</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Includes worksheets, lessons, whole units, educational supports (such as book and media reviews) and displays</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All lessons are fully resourced with PowerPoints, Es, Os &amp; Benchmarks, Learning Intentions and Success Criteria, and </a:t>
            </a:r>
            <a:br/>
            <a:r>
              <a:t>step-by-step guides to teaching</a:t>
            </a:r>
          </a:p>
        </p:txBody>
      </p:sp>
      <p:pic>
        <p:nvPicPr>
          <p:cNvPr id="199" name="Image" descr="Image"/>
          <p:cNvPicPr>
            <a:picLocks noChangeAspect="1"/>
          </p:cNvPicPr>
          <p:nvPr/>
        </p:nvPicPr>
        <p:blipFill>
          <a:blip r:embed="rId5">
            <a:extLst/>
          </a:blip>
          <a:stretch>
            <a:fillRect/>
          </a:stretch>
        </p:blipFill>
        <p:spPr>
          <a:xfrm>
            <a:off x="1085248" y="4050851"/>
            <a:ext cx="6533631" cy="2277463"/>
          </a:xfrm>
          <a:prstGeom prst="rect">
            <a:avLst/>
          </a:prstGeom>
          <a:ln w="12700">
            <a:miter lim="400000"/>
          </a:ln>
        </p:spPr>
      </p:pic>
      <p:sp>
        <p:nvSpPr>
          <p:cNvPr id="200" name="Resources for Teachers"/>
          <p:cNvSpPr txBox="1"/>
          <p:nvPr/>
        </p:nvSpPr>
        <p:spPr>
          <a:xfrm>
            <a:off x="1531799" y="621127"/>
            <a:ext cx="21145016" cy="1864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463001">
              <a:lnSpc>
                <a:spcPct val="80000"/>
              </a:lnSpc>
              <a:spcBef>
                <a:spcPts val="0"/>
              </a:spcBef>
              <a:defRPr spc="-400" sz="7500">
                <a:solidFill>
                  <a:srgbClr val="7F498F"/>
                </a:solidFill>
                <a:latin typeface="Oxygen Bold"/>
                <a:ea typeface="Oxygen Bold"/>
                <a:cs typeface="Oxygen Bold"/>
                <a:sym typeface="Oxygen Bold"/>
              </a:defRPr>
            </a:lvl1pPr>
          </a:lstStyle>
          <a:p>
            <a:pPr/>
            <a:r>
              <a:t>Resources for Teachers</a:t>
            </a:r>
          </a:p>
        </p:txBody>
      </p:sp>
      <p:pic>
        <p:nvPicPr>
          <p:cNvPr id="201" name="TIE-icon-purple.png" descr="TIE-icon-purple.png"/>
          <p:cNvPicPr>
            <a:picLocks noChangeAspect="1"/>
          </p:cNvPicPr>
          <p:nvPr/>
        </p:nvPicPr>
        <p:blipFill>
          <a:blip r:embed="rId6">
            <a:extLst/>
          </a:blip>
          <a:stretch>
            <a:fillRect/>
          </a:stretch>
        </p:blipFill>
        <p:spPr>
          <a:xfrm>
            <a:off x="22960077" y="12283285"/>
            <a:ext cx="1055871" cy="105587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3" name="Secondary Assemblies Image 2.pdf" descr="Secondary Assemblies Image 2.pdf"/>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5" name="pasted-movie.png" descr="pasted-movie.png"/>
          <p:cNvPicPr>
            <a:picLocks noChangeAspect="1"/>
          </p:cNvPicPr>
          <p:nvPr/>
        </p:nvPicPr>
        <p:blipFill>
          <a:blip r:embed="rId3">
            <a:extLst/>
          </a:blip>
          <a:srcRect l="0" t="5559" r="0" b="33762"/>
          <a:stretch>
            <a:fillRect/>
          </a:stretch>
        </p:blipFill>
        <p:spPr>
          <a:xfrm>
            <a:off x="1619487" y="8661244"/>
            <a:ext cx="6215234" cy="3859750"/>
          </a:xfrm>
          <a:prstGeom prst="rect">
            <a:avLst/>
          </a:prstGeom>
          <a:ln w="12700">
            <a:miter lim="400000"/>
          </a:ln>
        </p:spPr>
      </p:pic>
      <p:sp>
        <p:nvSpPr>
          <p:cNvPr id="206" name="Secondary Learner Services"/>
          <p:cNvSpPr txBox="1"/>
          <p:nvPr/>
        </p:nvSpPr>
        <p:spPr>
          <a:xfrm>
            <a:off x="1531800" y="621127"/>
            <a:ext cx="19997247" cy="1864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463001">
              <a:lnSpc>
                <a:spcPct val="80000"/>
              </a:lnSpc>
              <a:spcBef>
                <a:spcPts val="0"/>
              </a:spcBef>
              <a:defRPr spc="-400" sz="7500">
                <a:solidFill>
                  <a:srgbClr val="7F498F"/>
                </a:solidFill>
                <a:latin typeface="Oxygen Bold"/>
                <a:ea typeface="Oxygen Bold"/>
                <a:cs typeface="Oxygen Bold"/>
                <a:sym typeface="Oxygen Bold"/>
              </a:defRPr>
            </a:lvl1pPr>
          </a:lstStyle>
          <a:p>
            <a:pPr/>
            <a:r>
              <a:t>Secondary Learner Services</a:t>
            </a:r>
          </a:p>
        </p:txBody>
      </p:sp>
      <p:sp>
        <p:nvSpPr>
          <p:cNvPr id="207" name="Year Group Assemblies (S1 to S6)…"/>
          <p:cNvSpPr txBox="1"/>
          <p:nvPr/>
        </p:nvSpPr>
        <p:spPr>
          <a:xfrm>
            <a:off x="8393365" y="3568922"/>
            <a:ext cx="14508609" cy="401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584200">
              <a:lnSpc>
                <a:spcPct val="120000"/>
              </a:lnSpc>
              <a:spcBef>
                <a:spcPts val="0"/>
              </a:spcBef>
              <a:defRPr sz="3500">
                <a:latin typeface="Oxygen Bold"/>
                <a:ea typeface="Oxygen Bold"/>
                <a:cs typeface="Oxygen Bold"/>
                <a:sym typeface="Oxygen Bold"/>
              </a:defRPr>
            </a:pPr>
            <a:r>
              <a:t>Year Group Assemblies (S1 to S6)</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Focus on addressing the use of prejudice-based language such as “that’s so gay” and other slurs about LGBT people</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Explores the impact of bullying and how young people can play a part in stopping this</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Includes first hand stories and experiences of speakers</a:t>
            </a:r>
          </a:p>
        </p:txBody>
      </p:sp>
      <p:sp>
        <p:nvSpPr>
          <p:cNvPr id="208" name="Understanding Prejudice Workshop (S1 to S6)…"/>
          <p:cNvSpPr txBox="1"/>
          <p:nvPr/>
        </p:nvSpPr>
        <p:spPr>
          <a:xfrm>
            <a:off x="8393365" y="8421019"/>
            <a:ext cx="14508609" cy="401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457200" defTabSz="584200">
              <a:lnSpc>
                <a:spcPct val="120000"/>
              </a:lnSpc>
              <a:spcBef>
                <a:spcPts val="0"/>
              </a:spcBef>
              <a:defRPr sz="3500">
                <a:latin typeface="Oxygen Bold"/>
                <a:ea typeface="Oxygen Bold"/>
                <a:cs typeface="Oxygen Bold"/>
                <a:sym typeface="Oxygen Bold"/>
              </a:defRPr>
            </a:pPr>
            <a:r>
              <a:t>Understanding Prejudice Workshop (S1 to S6)</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For learners in both mainstream and ASN classes</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Leads learners through an investigation of prejudice</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Focuses on homophobia, biphobia, and transphobia, but demonstrates that prejudice can affect many other groups of people</a:t>
            </a:r>
          </a:p>
        </p:txBody>
      </p:sp>
      <p:pic>
        <p:nvPicPr>
          <p:cNvPr id="209" name="pasted-movie.png" descr="pasted-movie.png"/>
          <p:cNvPicPr>
            <a:picLocks noChangeAspect="1"/>
          </p:cNvPicPr>
          <p:nvPr/>
        </p:nvPicPr>
        <p:blipFill>
          <a:blip r:embed="rId4">
            <a:extLst/>
          </a:blip>
          <a:srcRect l="0" t="0" r="0" b="6730"/>
          <a:stretch>
            <a:fillRect/>
          </a:stretch>
        </p:blipFill>
        <p:spPr>
          <a:xfrm>
            <a:off x="1623456" y="3777875"/>
            <a:ext cx="6206953" cy="3859464"/>
          </a:xfrm>
          <a:prstGeom prst="rect">
            <a:avLst/>
          </a:prstGeom>
          <a:ln w="12700">
            <a:miter lim="400000"/>
          </a:ln>
        </p:spPr>
      </p:pic>
      <p:sp>
        <p:nvSpPr>
          <p:cNvPr id="210" name="All school services are delivered free of charge."/>
          <p:cNvSpPr txBox="1"/>
          <p:nvPr/>
        </p:nvSpPr>
        <p:spPr>
          <a:xfrm>
            <a:off x="1085253" y="2387600"/>
            <a:ext cx="991989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457200" defTabSz="584200">
              <a:lnSpc>
                <a:spcPct val="120000"/>
              </a:lnSpc>
              <a:spcBef>
                <a:spcPts val="0"/>
              </a:spcBef>
              <a:defRPr sz="3500">
                <a:latin typeface="Oxygen Regular"/>
                <a:ea typeface="Oxygen Regular"/>
                <a:cs typeface="Oxygen Regular"/>
                <a:sym typeface="Oxygen Regular"/>
              </a:defRPr>
            </a:pPr>
            <a:r>
              <a:t>All school services are delivered free of charge.</a:t>
            </a:r>
          </a:p>
        </p:txBody>
      </p:sp>
      <p:pic>
        <p:nvPicPr>
          <p:cNvPr id="211" name="TIE-icon-purple.png" descr="TIE-icon-purple.png"/>
          <p:cNvPicPr>
            <a:picLocks noChangeAspect="1"/>
          </p:cNvPicPr>
          <p:nvPr/>
        </p:nvPicPr>
        <p:blipFill>
          <a:blip r:embed="rId5">
            <a:extLst/>
          </a:blip>
          <a:stretch>
            <a:fillRect/>
          </a:stretch>
        </p:blipFill>
        <p:spPr>
          <a:xfrm>
            <a:off x="22960077" y="12283285"/>
            <a:ext cx="1055871" cy="105587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3" name="CPD…"/>
          <p:cNvSpPr txBox="1"/>
          <p:nvPr/>
        </p:nvSpPr>
        <p:spPr>
          <a:xfrm>
            <a:off x="1551227" y="3614781"/>
            <a:ext cx="21281546" cy="736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lnSpc>
                <a:spcPct val="120000"/>
              </a:lnSpc>
              <a:spcBef>
                <a:spcPts val="0"/>
              </a:spcBef>
              <a:defRPr sz="3500">
                <a:latin typeface="Oxygen Bold"/>
                <a:ea typeface="Oxygen Bold"/>
                <a:cs typeface="Oxygen Bold"/>
                <a:sym typeface="Oxygen Bold"/>
              </a:defRPr>
            </a:pPr>
            <a:r>
              <a:t>CPD</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Stage 1 E-Learning module to be completed on / by : </a:t>
            </a:r>
            <a:r>
              <a:rPr>
                <a:latin typeface="Oxygen Bold"/>
                <a:ea typeface="Oxygen Bold"/>
                <a:cs typeface="Oxygen Bold"/>
                <a:sym typeface="Oxygen Bold"/>
              </a:rPr>
              <a:t>Date</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Stage 2 Curriculum Development input is booked for: </a:t>
            </a:r>
            <a:r>
              <a:rPr>
                <a:latin typeface="Oxygen Bold"/>
                <a:ea typeface="Oxygen Bold"/>
                <a:cs typeface="Oxygen Bold"/>
                <a:sym typeface="Oxygen Bold"/>
              </a:rPr>
              <a:t>Date</a:t>
            </a:r>
            <a:endParaRPr>
              <a:latin typeface="Oxygen Bold"/>
              <a:ea typeface="Oxygen Bold"/>
              <a:cs typeface="Oxygen Bold"/>
              <a:sym typeface="Oxygen Bold"/>
            </a:endParaRPr>
          </a:p>
          <a:p>
            <a:pPr defTabSz="584200">
              <a:lnSpc>
                <a:spcPct val="120000"/>
              </a:lnSpc>
              <a:spcBef>
                <a:spcPts val="0"/>
              </a:spcBef>
              <a:defRPr sz="3500">
                <a:latin typeface="Oxygen Bold"/>
                <a:ea typeface="Oxygen Bold"/>
                <a:cs typeface="Oxygen Bold"/>
                <a:sym typeface="Oxygen Bold"/>
              </a:defRPr>
            </a:pPr>
          </a:p>
          <a:p>
            <a:pPr defTabSz="584200">
              <a:lnSpc>
                <a:spcPct val="120000"/>
              </a:lnSpc>
              <a:spcBef>
                <a:spcPts val="0"/>
              </a:spcBef>
              <a:defRPr sz="3500">
                <a:latin typeface="Oxygen Bold"/>
                <a:ea typeface="Oxygen Bold"/>
                <a:cs typeface="Oxygen Bold"/>
                <a:sym typeface="Oxygen Bold"/>
              </a:defRPr>
            </a:pPr>
            <a:r>
              <a:t>Our Key Staff/Working group</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Name/information</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Name/information</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Etc.</a:t>
            </a:r>
            <a:endParaRPr>
              <a:latin typeface="Oxygen Bold"/>
              <a:ea typeface="Oxygen Bold"/>
              <a:cs typeface="Oxygen Bold"/>
              <a:sym typeface="Oxygen Bold"/>
            </a:endParaRPr>
          </a:p>
          <a:p>
            <a:pPr defTabSz="584200">
              <a:lnSpc>
                <a:spcPct val="120000"/>
              </a:lnSpc>
              <a:spcBef>
                <a:spcPts val="0"/>
              </a:spcBef>
              <a:defRPr sz="3500">
                <a:latin typeface="Oxygen Bold"/>
                <a:ea typeface="Oxygen Bold"/>
                <a:cs typeface="Oxygen Bold"/>
                <a:sym typeface="Oxygen Bold"/>
              </a:defRPr>
            </a:pPr>
          </a:p>
          <a:p>
            <a:pPr defTabSz="584200">
              <a:lnSpc>
                <a:spcPct val="120000"/>
              </a:lnSpc>
              <a:spcBef>
                <a:spcPts val="0"/>
              </a:spcBef>
              <a:defRPr sz="3500">
                <a:latin typeface="Oxygen Bold"/>
                <a:ea typeface="Oxygen Bold"/>
                <a:cs typeface="Oxygen Bold"/>
                <a:sym typeface="Oxygen Bold"/>
              </a:defRPr>
            </a:pPr>
            <a:r>
              <a:t>Additional information</a:t>
            </a:r>
          </a:p>
          <a:p>
            <a:pPr lvl="1" marL="1257300" indent="-647700" defTabSz="584200">
              <a:lnSpc>
                <a:spcPct val="120000"/>
              </a:lnSpc>
              <a:spcBef>
                <a:spcPts val="0"/>
              </a:spcBef>
              <a:buSzPct val="123000"/>
              <a:buChar char="•"/>
              <a:defRPr sz="3500">
                <a:latin typeface="Oxygen Regular"/>
                <a:ea typeface="Oxygen Regular"/>
                <a:cs typeface="Oxygen Regular"/>
                <a:sym typeface="Oxygen Regular"/>
              </a:defRPr>
            </a:pPr>
            <a:r>
              <a:t>Any other relevant information</a:t>
            </a:r>
          </a:p>
        </p:txBody>
      </p:sp>
      <p:sp>
        <p:nvSpPr>
          <p:cNvPr id="214" name="Our Timeline (optional information slide)"/>
          <p:cNvSpPr txBox="1"/>
          <p:nvPr/>
        </p:nvSpPr>
        <p:spPr>
          <a:xfrm>
            <a:off x="1531800" y="621127"/>
            <a:ext cx="19997247" cy="1864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463001">
              <a:lnSpc>
                <a:spcPct val="80000"/>
              </a:lnSpc>
              <a:spcBef>
                <a:spcPts val="0"/>
              </a:spcBef>
              <a:defRPr spc="-400" sz="7500">
                <a:solidFill>
                  <a:srgbClr val="7F498F"/>
                </a:solidFill>
                <a:latin typeface="Oxygen Bold"/>
                <a:ea typeface="Oxygen Bold"/>
                <a:cs typeface="Oxygen Bold"/>
                <a:sym typeface="Oxygen Bold"/>
              </a:defRPr>
            </a:lvl1pPr>
          </a:lstStyle>
          <a:p>
            <a:pPr/>
            <a:r>
              <a:t>Our Timeline (optional information slide)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